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56" r:id="rId2"/>
    <p:sldId id="257" r:id="rId3"/>
    <p:sldId id="258" r:id="rId4"/>
    <p:sldId id="259" r:id="rId5"/>
    <p:sldId id="261" r:id="rId6"/>
    <p:sldId id="260" r:id="rId7"/>
    <p:sldId id="264" r:id="rId8"/>
    <p:sldId id="265" r:id="rId9"/>
    <p:sldId id="268" r:id="rId10"/>
    <p:sldId id="270" r:id="rId11"/>
    <p:sldId id="266" r:id="rId12"/>
    <p:sldId id="271" r:id="rId13"/>
    <p:sldId id="272" r:id="rId14"/>
    <p:sldId id="275" r:id="rId15"/>
    <p:sldId id="276" r:id="rId16"/>
    <p:sldId id="273"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90" r:id="rId30"/>
    <p:sldId id="289" r:id="rId31"/>
    <p:sldId id="291" r:id="rId32"/>
    <p:sldId id="262" r:id="rId33"/>
    <p:sldId id="292" r:id="rId34"/>
    <p:sldId id="293"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8F8"/>
    <a:srgbClr val="FFFF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81"/>
    <p:restoredTop sz="94831"/>
  </p:normalViewPr>
  <p:slideViewPr>
    <p:cSldViewPr snapToGrid="0">
      <p:cViewPr>
        <p:scale>
          <a:sx n="210" d="100"/>
          <a:sy n="210" d="100"/>
        </p:scale>
        <p:origin x="5384" y="28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568213-CF80-E547-899F-11C12FF5807A}" type="datetimeFigureOut">
              <a:rPr lang="en-US" smtClean="0"/>
              <a:t>9/1/25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CEEED0-01C2-4546-A284-76C63BC6CBB1}" type="slidenum">
              <a:rPr lang="en-US" smtClean="0"/>
              <a:t>‹#›</a:t>
            </a:fld>
            <a:endParaRPr lang="en-US"/>
          </a:p>
        </p:txBody>
      </p:sp>
    </p:spTree>
    <p:extLst>
      <p:ext uri="{BB962C8B-B14F-4D97-AF65-F5344CB8AC3E}">
        <p14:creationId xmlns:p14="http://schemas.microsoft.com/office/powerpoint/2010/main" val="2929404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CEEED0-01C2-4546-A284-76C63BC6CBB1}" type="slidenum">
              <a:rPr lang="en-US" smtClean="0"/>
              <a:t>13</a:t>
            </a:fld>
            <a:endParaRPr lang="en-US"/>
          </a:p>
        </p:txBody>
      </p:sp>
    </p:spTree>
    <p:extLst>
      <p:ext uri="{BB962C8B-B14F-4D97-AF65-F5344CB8AC3E}">
        <p14:creationId xmlns:p14="http://schemas.microsoft.com/office/powerpoint/2010/main" val="1775087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F1CC2-3ED3-A2E6-8F07-253DB9C382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108AB9-48C4-9F52-1FE0-3F10310DC0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189518-4F0B-3C14-F1EA-83853FE51F2E}"/>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CEADE6DE-4BCC-0F01-B647-A41CBCEA40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48F61F-5B79-DEEF-5455-1A5B7FD6BBFA}"/>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88815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DA885-7D18-39A0-1926-88969F06CA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A4F0622-0525-1BB7-B486-E5BE3D090C1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664279-4745-0899-EC06-B08C4A19BAF2}"/>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F9C5C453-94FE-CB73-6674-781EEF435F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349E54-50D8-8D77-A2A0-A9F95ED50537}"/>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590592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0A6B19-3244-E8EA-C03A-645A11ED6A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AC523B4-B609-2317-CC85-B8871AB779A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3C68AA-04CE-4119-913B-4EDBC2F2BD14}"/>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70640A11-D0D6-FAF2-1136-5ED08153CE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AC4CF7-293A-7F06-8F9C-125ECD26E413}"/>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14468903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8DE20-FF35-E1C7-C0F2-5E04660B8F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7577AC-18CB-E435-BA1B-8CD299B871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EFC90C-5194-0FD4-9F3B-16403ABC3534}"/>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E112F469-A1A8-E09E-02B4-D3CF7D4498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876C10-ABD5-0657-19B4-984A6039E18B}"/>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1915153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649FD-82EE-00AE-3C58-0ADD243461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692FFEB-54BA-AFD5-8284-30FCB839230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DE45D5-D3C2-E13A-9713-DA08445B217A}"/>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8C302067-BF4F-CB9E-CBD0-C5A84930FB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0E4D76-A13C-28D4-10EF-56A3187D2A3A}"/>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34303345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AAD98-3706-B902-AC63-B44D0DF610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B274D9-6736-50B3-3AA0-3F717998A6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BAA4FB-6A0D-B0B3-2DBC-EF546F2530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722B161-EAE8-3CCF-3C7F-EAC102FAC4AA}"/>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6" name="Footer Placeholder 5">
            <a:extLst>
              <a:ext uri="{FF2B5EF4-FFF2-40B4-BE49-F238E27FC236}">
                <a16:creationId xmlns:a16="http://schemas.microsoft.com/office/drawing/2014/main" id="{1E1A1623-CC71-F270-66B6-2D70DF3042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084A25-FC17-7C55-03ED-97878A9911FF}"/>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4070946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816AC-1993-E13B-8AAC-5859CE8F142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A26A54D-9CC4-69E8-7A3F-9CCAAD3579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6544BD7-86E5-1D21-19DE-E12CE60B4B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41AA9B3-CCEE-6CA3-D8AE-F59C169D49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918A6-96AE-5C16-D50D-EC54D71E38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E61400-C8EF-2A74-4B5D-119CB237D879}"/>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8" name="Footer Placeholder 7">
            <a:extLst>
              <a:ext uri="{FF2B5EF4-FFF2-40B4-BE49-F238E27FC236}">
                <a16:creationId xmlns:a16="http://schemas.microsoft.com/office/drawing/2014/main" id="{732AD1A4-6794-D985-1495-73CFD53352F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A0B816-2B40-1C30-BEB9-8F6EA381F299}"/>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3495602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061E4-47A4-41F8-2ED5-6B3095C1662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D8B2FE-4B08-0D47-C43D-8CECA303E531}"/>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4" name="Footer Placeholder 3">
            <a:extLst>
              <a:ext uri="{FF2B5EF4-FFF2-40B4-BE49-F238E27FC236}">
                <a16:creationId xmlns:a16="http://schemas.microsoft.com/office/drawing/2014/main" id="{A6A71FFE-AA65-EC48-C121-253642685D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F9E6B7-FF4D-F516-30B2-C3A6C1603A09}"/>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2498200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3EB302-05D1-40C2-5CF5-AE2B7F28BEBD}"/>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3" name="Footer Placeholder 2">
            <a:extLst>
              <a:ext uri="{FF2B5EF4-FFF2-40B4-BE49-F238E27FC236}">
                <a16:creationId xmlns:a16="http://schemas.microsoft.com/office/drawing/2014/main" id="{98CDDC22-6F98-AD23-88F2-89D886946F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907388-19AF-C3A4-BE2A-BBDF00396583}"/>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3072231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344E2-53CA-6726-1FE0-FC13D6048C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1FD87E6-B035-BB52-6A68-51AABB5BD3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563AD5-6BB6-6DC3-E731-4FAC67D945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95FBF1-434C-AA4B-7BEA-C71BBC49807E}"/>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6" name="Footer Placeholder 5">
            <a:extLst>
              <a:ext uri="{FF2B5EF4-FFF2-40B4-BE49-F238E27FC236}">
                <a16:creationId xmlns:a16="http://schemas.microsoft.com/office/drawing/2014/main" id="{5101167B-4757-1FFE-68BD-5FF3B7F9D4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198AD4-CC0B-90D9-D761-7A9961BB2FD5}"/>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1463503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E263D-84C7-680A-957E-D28F578D0E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6E00D9D-A51C-1DAE-0C86-B5621B154D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F305A2-728F-80F9-57E6-E1EAE01C6F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A88FE0-E3BF-7E7F-3B9C-B22043AF34AD}"/>
              </a:ext>
            </a:extLst>
          </p:cNvPr>
          <p:cNvSpPr>
            <a:spLocks noGrp="1"/>
          </p:cNvSpPr>
          <p:nvPr>
            <p:ph type="dt" sz="half" idx="10"/>
          </p:nvPr>
        </p:nvSpPr>
        <p:spPr/>
        <p:txBody>
          <a:bodyPr/>
          <a:lstStyle/>
          <a:p>
            <a:fld id="{3F9EB206-36C1-6545-9A3D-99BC621F48B6}" type="datetimeFigureOut">
              <a:rPr lang="en-US" smtClean="0"/>
              <a:t>9/1/25</a:t>
            </a:fld>
            <a:endParaRPr lang="en-US"/>
          </a:p>
        </p:txBody>
      </p:sp>
      <p:sp>
        <p:nvSpPr>
          <p:cNvPr id="6" name="Footer Placeholder 5">
            <a:extLst>
              <a:ext uri="{FF2B5EF4-FFF2-40B4-BE49-F238E27FC236}">
                <a16:creationId xmlns:a16="http://schemas.microsoft.com/office/drawing/2014/main" id="{80AF428F-3B13-CD91-4AB7-79CAA72D60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5AFFF0-0279-6131-36F5-8267E3BA2D0A}"/>
              </a:ext>
            </a:extLst>
          </p:cNvPr>
          <p:cNvSpPr>
            <a:spLocks noGrp="1"/>
          </p:cNvSpPr>
          <p:nvPr>
            <p:ph type="sldNum" sz="quarter" idx="12"/>
          </p:nvPr>
        </p:nvSpPr>
        <p:spPr/>
        <p:txBody>
          <a:bodyPr/>
          <a:lstStyle/>
          <a:p>
            <a:fld id="{858DC1B6-A4E6-314B-AFE5-EE9480ED9A08}" type="slidenum">
              <a:rPr lang="en-US" smtClean="0"/>
              <a:t>‹#›</a:t>
            </a:fld>
            <a:endParaRPr lang="en-US"/>
          </a:p>
        </p:txBody>
      </p:sp>
    </p:spTree>
    <p:extLst>
      <p:ext uri="{BB962C8B-B14F-4D97-AF65-F5344CB8AC3E}">
        <p14:creationId xmlns:p14="http://schemas.microsoft.com/office/powerpoint/2010/main" val="16185073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CAFAD0-E9BD-6F8A-0430-7E0E71AD94F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AD07509-DE7C-8CB5-9507-F8912866DA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D8C864-CB5F-68C9-BB20-B74E4B863C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F9EB206-36C1-6545-9A3D-99BC621F48B6}" type="datetimeFigureOut">
              <a:rPr lang="en-US" smtClean="0"/>
              <a:t>9/1/25</a:t>
            </a:fld>
            <a:endParaRPr lang="en-US"/>
          </a:p>
        </p:txBody>
      </p:sp>
      <p:sp>
        <p:nvSpPr>
          <p:cNvPr id="5" name="Footer Placeholder 4">
            <a:extLst>
              <a:ext uri="{FF2B5EF4-FFF2-40B4-BE49-F238E27FC236}">
                <a16:creationId xmlns:a16="http://schemas.microsoft.com/office/drawing/2014/main" id="{6803CCBC-8E3C-19E2-877E-B03D3ECBF9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C55A6B6-F9D8-4EB5-7792-1831AD191D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58DC1B6-A4E6-314B-AFE5-EE9480ED9A08}" type="slidenum">
              <a:rPr lang="en-US" smtClean="0"/>
              <a:t>‹#›</a:t>
            </a:fld>
            <a:endParaRPr lang="en-US"/>
          </a:p>
        </p:txBody>
      </p:sp>
    </p:spTree>
    <p:extLst>
      <p:ext uri="{BB962C8B-B14F-4D97-AF65-F5344CB8AC3E}">
        <p14:creationId xmlns:p14="http://schemas.microsoft.com/office/powerpoint/2010/main" val="36165096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781C3-391F-2301-7D02-3F0AD64F59FD}"/>
              </a:ext>
            </a:extLst>
          </p:cNvPr>
          <p:cNvSpPr>
            <a:spLocks noGrp="1"/>
          </p:cNvSpPr>
          <p:nvPr>
            <p:ph type="ctrTitle"/>
          </p:nvPr>
        </p:nvSpPr>
        <p:spPr/>
        <p:txBody>
          <a:bodyPr/>
          <a:lstStyle/>
          <a:p>
            <a:r>
              <a:rPr lang="en-US" dirty="0"/>
              <a:t>Hack-a-thon </a:t>
            </a:r>
            <a:br>
              <a:rPr lang="en-US" dirty="0"/>
            </a:br>
            <a:r>
              <a:rPr lang="en-US" dirty="0"/>
              <a:t>for good</a:t>
            </a:r>
          </a:p>
        </p:txBody>
      </p:sp>
      <p:sp>
        <p:nvSpPr>
          <p:cNvPr id="3" name="Subtitle 2">
            <a:extLst>
              <a:ext uri="{FF2B5EF4-FFF2-40B4-BE49-F238E27FC236}">
                <a16:creationId xmlns:a16="http://schemas.microsoft.com/office/drawing/2014/main" id="{21BB9052-25DA-9CE6-3CBF-3716D6E60C5E}"/>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279453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98FB20-BA7C-BF50-B225-B8DB24D2238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A7718F4-6411-BEE3-E084-B4841CD94B59}"/>
              </a:ext>
            </a:extLst>
          </p:cNvPr>
          <p:cNvSpPr txBox="1"/>
          <p:nvPr/>
        </p:nvSpPr>
        <p:spPr>
          <a:xfrm>
            <a:off x="387976" y="339932"/>
            <a:ext cx="2892715" cy="769441"/>
          </a:xfrm>
          <a:prstGeom prst="rect">
            <a:avLst/>
          </a:prstGeom>
          <a:noFill/>
        </p:spPr>
        <p:txBody>
          <a:bodyPr wrap="none" rtlCol="0">
            <a:spAutoFit/>
          </a:bodyPr>
          <a:lstStyle/>
          <a:p>
            <a:r>
              <a:rPr lang="en-US" sz="4400" dirty="0" err="1"/>
              <a:t>Claude.md</a:t>
            </a:r>
            <a:endParaRPr lang="en-US" sz="4400" dirty="0"/>
          </a:p>
        </p:txBody>
      </p:sp>
      <p:sp>
        <p:nvSpPr>
          <p:cNvPr id="3" name="TextBox 2">
            <a:extLst>
              <a:ext uri="{FF2B5EF4-FFF2-40B4-BE49-F238E27FC236}">
                <a16:creationId xmlns:a16="http://schemas.microsoft.com/office/drawing/2014/main" id="{F2F015D3-A51A-2201-7510-160C748FD304}"/>
              </a:ext>
            </a:extLst>
          </p:cNvPr>
          <p:cNvSpPr txBox="1"/>
          <p:nvPr/>
        </p:nvSpPr>
        <p:spPr>
          <a:xfrm>
            <a:off x="5192486" y="-43544"/>
            <a:ext cx="6749143" cy="7155805"/>
          </a:xfrm>
          <a:prstGeom prst="rect">
            <a:avLst/>
          </a:prstGeom>
          <a:noFill/>
        </p:spPr>
        <p:txBody>
          <a:bodyPr wrap="square">
            <a:spAutoFit/>
          </a:bodyPr>
          <a:lstStyle/>
          <a:p>
            <a:r>
              <a:rPr lang="en-US" sz="900" b="1" dirty="0"/>
              <a:t>Interaction</a:t>
            </a:r>
          </a:p>
          <a:p>
            <a:r>
              <a:rPr lang="en-US" sz="900" b="1" dirty="0"/>
              <a:t>ALWAYS</a:t>
            </a:r>
            <a:r>
              <a:rPr lang="en-US" sz="900" dirty="0"/>
              <a:t> start replies with STARTER_CHARACTER + space (default: 🍀). Stack emojis when requested, don't replace.</a:t>
            </a:r>
            <a:br>
              <a:rPr lang="en-US" sz="900" dirty="0"/>
            </a:br>
            <a:r>
              <a:rPr lang="en-US" sz="900" b="1" dirty="0"/>
              <a:t>ALWAYS</a:t>
            </a:r>
            <a:r>
              <a:rPr lang="en-US" sz="900" dirty="0"/>
              <a:t> Re-read these instructions after every large chunk of work you complete. When you re-read this file, say ♻️ Main rules re-read</a:t>
            </a:r>
          </a:p>
          <a:p>
            <a:r>
              <a:rPr lang="en-US" sz="900" dirty="0"/>
              <a:t>Important: DO NOT COMMENT CODE, even if comments already present. Communicate meaning by writing clean expressive code</a:t>
            </a:r>
          </a:p>
          <a:p>
            <a:r>
              <a:rPr lang="en-US" sz="900" b="1" dirty="0"/>
              <a:t>AI &amp; Human Collaboration Guidelines</a:t>
            </a:r>
          </a:p>
          <a:p>
            <a:r>
              <a:rPr lang="en-US" sz="900" b="1" dirty="0"/>
              <a:t>Core Partnership</a:t>
            </a:r>
          </a:p>
          <a:p>
            <a:r>
              <a:rPr lang="en-US" sz="900" dirty="0"/>
              <a:t>I'm Llewellyn. Call and think of me as Llewellyn, not "the user"</a:t>
            </a:r>
          </a:p>
          <a:p>
            <a:r>
              <a:rPr lang="en-US" sz="900" dirty="0"/>
              <a:t>We're friends and colleagues working together</a:t>
            </a:r>
          </a:p>
          <a:p>
            <a:r>
              <a:rPr lang="en-US" sz="900" dirty="0"/>
              <a:t>Take me with you on the thinking journey, don't just do the work. We work together to form mental models alongside the code we're writing. It's important that I also understand.</a:t>
            </a:r>
          </a:p>
          <a:p>
            <a:r>
              <a:rPr lang="en-US" sz="900" b="1" dirty="0"/>
              <a:t>Communication Style</a:t>
            </a:r>
          </a:p>
          <a:p>
            <a:r>
              <a:rPr lang="en-US" sz="900" dirty="0"/>
              <a:t>Be concise</a:t>
            </a:r>
          </a:p>
          <a:p>
            <a:r>
              <a:rPr lang="en-US" sz="900" dirty="0"/>
              <a:t>Keep details minimal unless I ask</a:t>
            </a:r>
          </a:p>
          <a:p>
            <a:r>
              <a:rPr lang="en-US" sz="900" dirty="0"/>
              <a:t>Light humor welcome, don't force it</a:t>
            </a:r>
          </a:p>
          <a:p>
            <a:r>
              <a:rPr lang="en-US" sz="900" b="1" dirty="0"/>
              <a:t>Using Voice</a:t>
            </a:r>
          </a:p>
          <a:p>
            <a:r>
              <a:rPr lang="en-US" sz="900" dirty="0"/>
              <a:t>You have an ability to draw my attention via voice. </a:t>
            </a:r>
            <a:r>
              <a:rPr lang="en-US" sz="900" b="1" dirty="0"/>
              <a:t>ALWAYS</a:t>
            </a:r>
            <a:r>
              <a:rPr lang="en-US" sz="900" dirty="0"/>
              <a:t> start any voice notification with the speak '&lt;THING YOU WANT TO SAY&gt;' command. You will have to run that command via the CLI. Use speak to let me know when you:</a:t>
            </a:r>
          </a:p>
          <a:p>
            <a:r>
              <a:rPr lang="en-US" sz="900" dirty="0"/>
              <a:t>Complete a task</a:t>
            </a:r>
          </a:p>
          <a:p>
            <a:r>
              <a:rPr lang="en-US" sz="900" dirty="0"/>
              <a:t>Pick up a new task</a:t>
            </a:r>
          </a:p>
          <a:p>
            <a:r>
              <a:rPr lang="en-US" sz="900" dirty="0"/>
              <a:t>Run into problems or have a question and need my input</a:t>
            </a:r>
          </a:p>
          <a:p>
            <a:r>
              <a:rPr lang="en-US" sz="900" dirty="0"/>
              <a:t>Finish what I asked you to do (so I know to come back) Avoid it for routine responses due to latency. Text is preferred for quick interactions. Voice is best when the auditory experience is worth the wait.</a:t>
            </a:r>
          </a:p>
          <a:p>
            <a:r>
              <a:rPr lang="en-US" sz="900" b="1" dirty="0"/>
              <a:t>Structure:</a:t>
            </a:r>
            <a:endParaRPr lang="en-US" sz="900" dirty="0"/>
          </a:p>
          <a:p>
            <a:r>
              <a:rPr lang="en-US" sz="900" dirty="0"/>
              <a:t>I like ASCII diagrams on high level to talk about architecture of existing code or the code we're planning to write. It helps me build high level understanding</a:t>
            </a:r>
          </a:p>
          <a:p>
            <a:r>
              <a:rPr lang="en-US" sz="900" dirty="0"/>
              <a:t>When you need to ask me several questions or give me a list of things, show me that list and then ask me about each item one at a time</a:t>
            </a:r>
          </a:p>
          <a:p>
            <a:r>
              <a:rPr lang="en-US" sz="900" b="1" dirty="0"/>
              <a:t>Running commands in the terminal</a:t>
            </a:r>
          </a:p>
          <a:p>
            <a:r>
              <a:rPr lang="en-US" sz="900" b="1" dirty="0"/>
              <a:t>Always</a:t>
            </a:r>
            <a:r>
              <a:rPr lang="en-US" sz="900" dirty="0"/>
              <a:t> wait for terminal commands to finish before continuing, unless I explicitly say otherwise.</a:t>
            </a:r>
          </a:p>
          <a:p>
            <a:r>
              <a:rPr lang="en-US" sz="900" b="1" dirty="0"/>
              <a:t>Throw-away code</a:t>
            </a:r>
          </a:p>
          <a:p>
            <a:r>
              <a:rPr lang="en-US" sz="900" dirty="0"/>
              <a:t>When you run into a problem you didn't expect, write yourself some exploratory code piece to see what's going on. Use 'playground' folder in the project, create it if doesn't exist and make sure it's in .</a:t>
            </a:r>
            <a:r>
              <a:rPr lang="en-US" sz="900" dirty="0" err="1"/>
              <a:t>gitignore</a:t>
            </a:r>
            <a:endParaRPr lang="en-US" sz="900" dirty="0"/>
          </a:p>
          <a:p>
            <a:r>
              <a:rPr lang="en-US" sz="900" b="1" dirty="0"/>
              <a:t>Mutual Support and Proactivity</a:t>
            </a:r>
          </a:p>
          <a:p>
            <a:r>
              <a:rPr lang="en-US" sz="900" dirty="0"/>
              <a:t>Don't flatter me. Be charming and nice, but very honest. Tell me something I need to know even if I don't want to hear it</a:t>
            </a:r>
          </a:p>
          <a:p>
            <a:r>
              <a:rPr lang="en-US" sz="900" dirty="0"/>
              <a:t>I'll help you not make mistakes, and you'll help me</a:t>
            </a:r>
          </a:p>
          <a:p>
            <a:r>
              <a:rPr lang="en-US" sz="900" dirty="0"/>
              <a:t>Push back when something seems wrong - don't just agree with mistakes</a:t>
            </a:r>
          </a:p>
          <a:p>
            <a:r>
              <a:rPr lang="en-US" sz="900" dirty="0"/>
              <a:t>Flag unclear but important points before they become problems. Be proactive in letting me know so we can talk about it and avoid the problem</a:t>
            </a:r>
          </a:p>
          <a:p>
            <a:r>
              <a:rPr lang="en-US" sz="900" dirty="0"/>
              <a:t>Call out potential misses</a:t>
            </a:r>
          </a:p>
          <a:p>
            <a:r>
              <a:rPr lang="en-US" sz="900" dirty="0"/>
              <a:t>As questions if something is not clear and you need to make a choice. Don't choose randomly if it's important for what we're doing</a:t>
            </a:r>
          </a:p>
          <a:p>
            <a:r>
              <a:rPr lang="en-US" sz="900" dirty="0"/>
              <a:t>When you show me a potential error or miss, start your response with❗️ emoji</a:t>
            </a:r>
          </a:p>
          <a:p>
            <a:r>
              <a:rPr lang="en-US" sz="900" b="1" dirty="0"/>
              <a:t>Code Principles</a:t>
            </a:r>
          </a:p>
          <a:p>
            <a:r>
              <a:rPr lang="en-US" sz="900" dirty="0"/>
              <a:t>We prefer simple, clean, maintainable solutions over clever or complex ones, even if the latter are more concise or performant.</a:t>
            </a:r>
          </a:p>
          <a:p>
            <a:r>
              <a:rPr lang="en-US" sz="900" dirty="0"/>
              <a:t>Readability and maintainability are primary concerns.</a:t>
            </a:r>
          </a:p>
          <a:p>
            <a:r>
              <a:rPr lang="en-US" sz="900" dirty="0"/>
              <a:t>Self-documenting names and code</a:t>
            </a:r>
          </a:p>
          <a:p>
            <a:r>
              <a:rPr lang="en-US" sz="900" dirty="0"/>
              <a:t>Small functions</a:t>
            </a:r>
          </a:p>
          <a:p>
            <a:r>
              <a:rPr lang="en-US" sz="900" dirty="0"/>
              <a:t>Follow single responsibility principle in classes and functions</a:t>
            </a:r>
          </a:p>
          <a:p>
            <a:r>
              <a:rPr lang="en-US" sz="900" dirty="0"/>
              <a:t>Minimal changes only</a:t>
            </a:r>
          </a:p>
          <a:p>
            <a:r>
              <a:rPr lang="en-US" sz="900" dirty="0"/>
              <a:t>Try to avoid rewriting, if unsure ask permission first</a:t>
            </a:r>
          </a:p>
        </p:txBody>
      </p:sp>
    </p:spTree>
    <p:extLst>
      <p:ext uri="{BB962C8B-B14F-4D97-AF65-F5344CB8AC3E}">
        <p14:creationId xmlns:p14="http://schemas.microsoft.com/office/powerpoint/2010/main" val="15924038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585A5D-3BBD-B43A-D54D-C7706CE5A742}"/>
            </a:ext>
          </a:extLst>
        </p:cNvPr>
        <p:cNvGrpSpPr/>
        <p:nvPr/>
      </p:nvGrpSpPr>
      <p:grpSpPr>
        <a:xfrm>
          <a:off x="0" y="0"/>
          <a:ext cx="0" cy="0"/>
          <a:chOff x="0" y="0"/>
          <a:chExt cx="0" cy="0"/>
        </a:xfrm>
      </p:grpSpPr>
      <p:pic>
        <p:nvPicPr>
          <p:cNvPr id="5" name="Picture 4" descr="A screenshot of a computer screen&#10;&#10;AI-generated content may be incorrect.">
            <a:extLst>
              <a:ext uri="{FF2B5EF4-FFF2-40B4-BE49-F238E27FC236}">
                <a16:creationId xmlns:a16="http://schemas.microsoft.com/office/drawing/2014/main" id="{1DEC62EF-7790-2CF3-759D-CA8C10B9F6C6}"/>
              </a:ext>
            </a:extLst>
          </p:cNvPr>
          <p:cNvPicPr>
            <a:picLocks noChangeAspect="1"/>
          </p:cNvPicPr>
          <p:nvPr/>
        </p:nvPicPr>
        <p:blipFill>
          <a:blip r:embed="rId2"/>
          <a:stretch>
            <a:fillRect/>
          </a:stretch>
        </p:blipFill>
        <p:spPr>
          <a:xfrm>
            <a:off x="0" y="0"/>
            <a:ext cx="12192000" cy="73885360"/>
          </a:xfrm>
          <a:prstGeom prst="rect">
            <a:avLst/>
          </a:prstGeom>
        </p:spPr>
      </p:pic>
      <p:sp>
        <p:nvSpPr>
          <p:cNvPr id="6" name="Rectangle 5">
            <a:extLst>
              <a:ext uri="{FF2B5EF4-FFF2-40B4-BE49-F238E27FC236}">
                <a16:creationId xmlns:a16="http://schemas.microsoft.com/office/drawing/2014/main" id="{733D548C-DEA1-6FE0-7C4B-EEDB9624057A}"/>
              </a:ext>
            </a:extLst>
          </p:cNvPr>
          <p:cNvSpPr/>
          <p:nvPr/>
        </p:nvSpPr>
        <p:spPr>
          <a:xfrm>
            <a:off x="0" y="2547257"/>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444C9F14-EEAA-F025-4F94-AA1170632F9E}"/>
              </a:ext>
            </a:extLst>
          </p:cNvPr>
          <p:cNvSpPr/>
          <p:nvPr/>
        </p:nvSpPr>
        <p:spPr>
          <a:xfrm>
            <a:off x="762001" y="1992088"/>
            <a:ext cx="3222170" cy="52251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8309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F3555C-1B81-9886-5905-2BBBDDDA3798}"/>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F5FA459-0E23-EC9F-6E30-866E0A69EEC1}"/>
              </a:ext>
            </a:extLst>
          </p:cNvPr>
          <p:cNvSpPr txBox="1"/>
          <p:nvPr/>
        </p:nvSpPr>
        <p:spPr>
          <a:xfrm>
            <a:off x="387976" y="339932"/>
            <a:ext cx="4693593" cy="769441"/>
          </a:xfrm>
          <a:prstGeom prst="rect">
            <a:avLst/>
          </a:prstGeom>
          <a:noFill/>
        </p:spPr>
        <p:txBody>
          <a:bodyPr wrap="none" rtlCol="0">
            <a:spAutoFit/>
          </a:bodyPr>
          <a:lstStyle/>
          <a:p>
            <a:r>
              <a:rPr lang="en-US" sz="4400" dirty="0"/>
              <a:t>The Markdown File</a:t>
            </a:r>
          </a:p>
        </p:txBody>
      </p:sp>
      <p:sp>
        <p:nvSpPr>
          <p:cNvPr id="3" name="TextBox 2">
            <a:extLst>
              <a:ext uri="{FF2B5EF4-FFF2-40B4-BE49-F238E27FC236}">
                <a16:creationId xmlns:a16="http://schemas.microsoft.com/office/drawing/2014/main" id="{54E077EE-0E22-9E52-38AE-516790A6CDB6}"/>
              </a:ext>
            </a:extLst>
          </p:cNvPr>
          <p:cNvSpPr txBox="1"/>
          <p:nvPr/>
        </p:nvSpPr>
        <p:spPr>
          <a:xfrm>
            <a:off x="6934200" y="133082"/>
            <a:ext cx="5257800" cy="6724918"/>
          </a:xfrm>
          <a:prstGeom prst="rect">
            <a:avLst/>
          </a:prstGeom>
          <a:noFill/>
        </p:spPr>
        <p:txBody>
          <a:bodyPr wrap="square">
            <a:spAutoFit/>
          </a:bodyPr>
          <a:lstStyle/>
          <a:p>
            <a:pPr algn="l">
              <a:spcAft>
                <a:spcPts val="1200"/>
              </a:spcAft>
              <a:buNone/>
            </a:pPr>
            <a:r>
              <a:rPr lang="en-US" sz="1200" b="1" i="0" dirty="0">
                <a:solidFill>
                  <a:srgbClr val="000000"/>
                </a:solidFill>
                <a:effectLst/>
                <a:latin typeface="-apple-system"/>
              </a:rPr>
              <a:t>Project Description</a:t>
            </a:r>
            <a:br>
              <a:rPr lang="en-US" sz="1200" b="1" i="0" dirty="0">
                <a:solidFill>
                  <a:srgbClr val="000000"/>
                </a:solidFill>
                <a:effectLst/>
                <a:latin typeface="-apple-system"/>
              </a:rPr>
            </a:br>
            <a:r>
              <a:rPr lang="en-US" sz="1200" b="0" i="0" dirty="0">
                <a:solidFill>
                  <a:srgbClr val="000000"/>
                </a:solidFill>
                <a:effectLst/>
                <a:latin typeface="-apple-system"/>
              </a:rPr>
              <a:t>This is an app to count that lets you press 8 buttons to count in 8 categories</a:t>
            </a:r>
            <a:br>
              <a:rPr lang="en-US" sz="1200" b="0" i="0" dirty="0">
                <a:solidFill>
                  <a:srgbClr val="000000"/>
                </a:solidFill>
                <a:effectLst/>
                <a:latin typeface="-apple-system"/>
              </a:rPr>
            </a:br>
            <a:br>
              <a:rPr lang="en-US" sz="1200" b="0" i="0" dirty="0">
                <a:solidFill>
                  <a:srgbClr val="000000"/>
                </a:solidFill>
                <a:effectLst/>
                <a:latin typeface="-apple-system"/>
              </a:rPr>
            </a:br>
            <a:r>
              <a:rPr lang="en-US" sz="1200" b="1" i="0" dirty="0">
                <a:solidFill>
                  <a:srgbClr val="000000"/>
                </a:solidFill>
                <a:effectLst/>
                <a:latin typeface="-apple-system"/>
              </a:rPr>
              <a:t>Technologies</a:t>
            </a:r>
            <a:br>
              <a:rPr lang="en-US" sz="1200" b="0" i="0" dirty="0">
                <a:solidFill>
                  <a:srgbClr val="000000"/>
                </a:solidFill>
                <a:effectLst/>
                <a:latin typeface="-apple-system"/>
              </a:rPr>
            </a:br>
            <a:r>
              <a:rPr lang="en-US" sz="1200" b="0" i="0" dirty="0">
                <a:solidFill>
                  <a:srgbClr val="000000"/>
                </a:solidFill>
                <a:effectLst/>
                <a:latin typeface="-apple-system"/>
              </a:rPr>
              <a:t>Single-page app with no backend that runs completely on the frontend in JS/TS. It's designed to run on a phone.</a:t>
            </a:r>
            <a:br>
              <a:rPr lang="en-US" sz="1200" b="0" i="0" dirty="0">
                <a:solidFill>
                  <a:srgbClr val="000000"/>
                </a:solidFill>
                <a:effectLst/>
                <a:latin typeface="-apple-system"/>
              </a:rPr>
            </a:br>
            <a:br>
              <a:rPr lang="en-US" sz="1200" b="1" i="0" dirty="0">
                <a:solidFill>
                  <a:srgbClr val="000000"/>
                </a:solidFill>
                <a:effectLst/>
                <a:latin typeface="-apple-system"/>
              </a:rPr>
            </a:br>
            <a:r>
              <a:rPr lang="en-US" sz="1200" b="1" i="0" dirty="0">
                <a:solidFill>
                  <a:srgbClr val="000000"/>
                </a:solidFill>
                <a:effectLst/>
                <a:latin typeface="-apple-system"/>
              </a:rPr>
              <a:t>Main Page</a:t>
            </a:r>
            <a:br>
              <a:rPr lang="en-US" sz="1200" b="1" i="0" dirty="0">
                <a:solidFill>
                  <a:srgbClr val="000000"/>
                </a:solidFill>
                <a:effectLst/>
                <a:latin typeface="-apple-system"/>
              </a:rPr>
            </a:br>
            <a:r>
              <a:rPr lang="en-US" sz="1200" b="0" i="0" dirty="0">
                <a:solidFill>
                  <a:srgbClr val="000000"/>
                </a:solidFill>
                <a:effectLst/>
                <a:latin typeface="-apple-system"/>
              </a:rPr>
              <a:t>9 buttons in a grid 1 2 3 4 5 6 7 8 9</a:t>
            </a:r>
            <a:br>
              <a:rPr lang="en-US" sz="1200" b="0" i="0" dirty="0">
                <a:solidFill>
                  <a:srgbClr val="000000"/>
                </a:solidFill>
                <a:effectLst/>
                <a:latin typeface="-apple-system"/>
              </a:rPr>
            </a:br>
            <a:r>
              <a:rPr lang="en-US" sz="1200" b="0" i="0" dirty="0">
                <a:solidFill>
                  <a:srgbClr val="000000"/>
                </a:solidFill>
                <a:effectLst/>
                <a:latin typeface="-apple-system"/>
              </a:rPr>
              <a:t>All buttons except for the configuration contain a count</a:t>
            </a:r>
            <a:br>
              <a:rPr lang="en-US" sz="1200" b="0" i="0" dirty="0">
                <a:solidFill>
                  <a:srgbClr val="000000"/>
                </a:solidFill>
                <a:effectLst/>
                <a:latin typeface="-apple-system"/>
              </a:rPr>
            </a:br>
            <a:br>
              <a:rPr lang="en-US" sz="1200" b="0" i="0" dirty="0">
                <a:solidFill>
                  <a:srgbClr val="000000"/>
                </a:solidFill>
                <a:effectLst/>
                <a:latin typeface="-apple-system"/>
              </a:rPr>
            </a:br>
            <a:r>
              <a:rPr lang="en-US" sz="1200" b="1" i="0" dirty="0">
                <a:solidFill>
                  <a:srgbClr val="000000"/>
                </a:solidFill>
                <a:effectLst/>
                <a:latin typeface="-apple-system"/>
              </a:rPr>
              <a:t>Button Descriptions</a:t>
            </a:r>
          </a:p>
          <a:p>
            <a:pPr algn="l">
              <a:buFont typeface="+mj-lt"/>
              <a:buAutoNum type="arabicPeriod"/>
            </a:pPr>
            <a:r>
              <a:rPr lang="en-US" sz="1200" b="0" i="0" dirty="0">
                <a:solidFill>
                  <a:srgbClr val="000000"/>
                </a:solidFill>
                <a:effectLst/>
                <a:latin typeface="-apple-system"/>
              </a:rPr>
              <a:t>LP (labeled praise)</a:t>
            </a:r>
          </a:p>
          <a:p>
            <a:pPr algn="l">
              <a:buFont typeface="+mj-lt"/>
              <a:buAutoNum type="arabicPeriod"/>
            </a:pPr>
            <a:r>
              <a:rPr lang="en-US" sz="1200" b="0" i="0" dirty="0">
                <a:solidFill>
                  <a:srgbClr val="000000"/>
                </a:solidFill>
                <a:effectLst/>
                <a:latin typeface="-apple-system"/>
              </a:rPr>
              <a:t>RF (reflect kid)</a:t>
            </a:r>
          </a:p>
          <a:p>
            <a:pPr algn="l">
              <a:buFont typeface="+mj-lt"/>
              <a:buAutoNum type="arabicPeriod"/>
            </a:pPr>
            <a:r>
              <a:rPr lang="en-US" sz="1200" b="0" i="0" dirty="0">
                <a:solidFill>
                  <a:srgbClr val="000000"/>
                </a:solidFill>
                <a:effectLst/>
                <a:latin typeface="-apple-system"/>
              </a:rPr>
              <a:t>BD (behavior description)</a:t>
            </a:r>
          </a:p>
          <a:p>
            <a:pPr algn="l">
              <a:buFont typeface="+mj-lt"/>
              <a:buAutoNum type="arabicPeriod"/>
            </a:pPr>
            <a:r>
              <a:rPr lang="en-US" sz="1200" b="0" i="0" dirty="0">
                <a:solidFill>
                  <a:srgbClr val="000000"/>
                </a:solidFill>
                <a:effectLst/>
                <a:latin typeface="-apple-system"/>
              </a:rPr>
              <a:t>TA (talk)</a:t>
            </a:r>
          </a:p>
          <a:p>
            <a:pPr algn="l">
              <a:buFont typeface="+mj-lt"/>
              <a:buAutoNum type="arabicPeriod"/>
            </a:pPr>
            <a:r>
              <a:rPr lang="en-US" sz="1200" dirty="0">
                <a:solidFill>
                  <a:srgbClr val="000000"/>
                </a:solidFill>
                <a:latin typeface="-apple-system"/>
              </a:rPr>
              <a:t> Config</a:t>
            </a:r>
            <a:endParaRPr lang="en-US" sz="1200" b="0" i="0" dirty="0">
              <a:solidFill>
                <a:srgbClr val="000000"/>
              </a:solidFill>
              <a:effectLst/>
              <a:latin typeface="-apple-system"/>
            </a:endParaRPr>
          </a:p>
          <a:p>
            <a:pPr algn="l">
              <a:buFont typeface="+mj-lt"/>
              <a:buAutoNum type="arabicPeriod"/>
            </a:pPr>
            <a:r>
              <a:rPr lang="en-US" sz="1200" b="0" i="0" dirty="0">
                <a:solidFill>
                  <a:srgbClr val="000000"/>
                </a:solidFill>
                <a:effectLst/>
                <a:latin typeface="-apple-system"/>
              </a:rPr>
              <a:t>UP (unlabeled praise)</a:t>
            </a:r>
          </a:p>
          <a:p>
            <a:pPr algn="l">
              <a:buFont typeface="+mj-lt"/>
              <a:buAutoNum type="arabicPeriod"/>
            </a:pPr>
            <a:r>
              <a:rPr lang="en-US" sz="1200" b="0" i="0" dirty="0">
                <a:solidFill>
                  <a:srgbClr val="000000"/>
                </a:solidFill>
                <a:effectLst/>
                <a:latin typeface="-apple-system"/>
              </a:rPr>
              <a:t>NTA (criticism)</a:t>
            </a:r>
          </a:p>
          <a:p>
            <a:pPr algn="l">
              <a:buFont typeface="+mj-lt"/>
              <a:buAutoNum type="arabicPeriod"/>
            </a:pPr>
            <a:r>
              <a:rPr lang="en-US" sz="1200" b="0" i="0" dirty="0">
                <a:solidFill>
                  <a:srgbClr val="000000"/>
                </a:solidFill>
                <a:effectLst/>
                <a:latin typeface="-apple-system"/>
              </a:rPr>
              <a:t>QU (question)</a:t>
            </a:r>
          </a:p>
          <a:p>
            <a:pPr algn="l">
              <a:buFont typeface="+mj-lt"/>
              <a:buAutoNum type="arabicPeriod"/>
            </a:pPr>
            <a:r>
              <a:rPr lang="en-US" sz="1200" b="0" i="0" dirty="0">
                <a:solidFill>
                  <a:srgbClr val="000000"/>
                </a:solidFill>
                <a:effectLst/>
                <a:latin typeface="-apple-system"/>
              </a:rPr>
              <a:t>CA (command) The config button is slightly smaller than the others.</a:t>
            </a:r>
          </a:p>
          <a:p>
            <a:pPr algn="l">
              <a:spcBef>
                <a:spcPts val="1800"/>
              </a:spcBef>
              <a:spcAft>
                <a:spcPts val="1200"/>
              </a:spcAft>
              <a:buNone/>
            </a:pPr>
            <a:r>
              <a:rPr lang="en-US" sz="1200" b="1" i="0" dirty="0">
                <a:solidFill>
                  <a:srgbClr val="000000"/>
                </a:solidFill>
                <a:effectLst/>
                <a:latin typeface="-apple-system"/>
              </a:rPr>
              <a:t>Config Button</a:t>
            </a:r>
            <a:br>
              <a:rPr lang="en-US" sz="1200" b="1" i="0" dirty="0">
                <a:solidFill>
                  <a:srgbClr val="000000"/>
                </a:solidFill>
                <a:effectLst/>
                <a:latin typeface="-apple-system"/>
              </a:rPr>
            </a:br>
            <a:r>
              <a:rPr lang="en-US" sz="1200" b="0" i="0" dirty="0">
                <a:solidFill>
                  <a:srgbClr val="000000"/>
                </a:solidFill>
                <a:effectLst/>
                <a:latin typeface="-apple-system"/>
              </a:rPr>
              <a:t>The config button will pop up a screen on top of the screen with other less used buttons. The four buttons are:</a:t>
            </a:r>
          </a:p>
          <a:p>
            <a:pPr algn="l">
              <a:buFont typeface="Arial" panose="020B0604020202020204" pitchFamily="34" charset="0"/>
              <a:buChar char="•"/>
            </a:pPr>
            <a:r>
              <a:rPr lang="en-US" sz="1200" b="0" i="0" dirty="0">
                <a:solidFill>
                  <a:srgbClr val="000000"/>
                </a:solidFill>
                <a:effectLst/>
                <a:latin typeface="-apple-system"/>
              </a:rPr>
              <a:t> return</a:t>
            </a:r>
          </a:p>
          <a:p>
            <a:pPr algn="l">
              <a:buFont typeface="Arial" panose="020B0604020202020204" pitchFamily="34" charset="0"/>
              <a:buChar char="•"/>
            </a:pPr>
            <a:r>
              <a:rPr lang="en-US" sz="1200" b="0" i="0" dirty="0">
                <a:solidFill>
                  <a:srgbClr val="000000"/>
                </a:solidFill>
                <a:effectLst/>
                <a:latin typeface="-apple-system"/>
              </a:rPr>
              <a:t> undo last action</a:t>
            </a:r>
          </a:p>
          <a:p>
            <a:pPr algn="l">
              <a:buFont typeface="Arial" panose="020B0604020202020204" pitchFamily="34" charset="0"/>
              <a:buChar char="•"/>
            </a:pPr>
            <a:r>
              <a:rPr lang="en-US" sz="1200" b="0" i="0" dirty="0">
                <a:solidFill>
                  <a:srgbClr val="000000"/>
                </a:solidFill>
                <a:effectLst/>
                <a:latin typeface="-apple-system"/>
              </a:rPr>
              <a:t> cancel evaluation</a:t>
            </a:r>
          </a:p>
          <a:p>
            <a:pPr algn="l">
              <a:buFont typeface="Arial" panose="020B0604020202020204" pitchFamily="34" charset="0"/>
              <a:buChar char="•"/>
            </a:pPr>
            <a:r>
              <a:rPr lang="en-US" sz="1200" b="0" i="0" dirty="0">
                <a:solidFill>
                  <a:srgbClr val="000000"/>
                </a:solidFill>
                <a:effectLst/>
                <a:latin typeface="-apple-system"/>
              </a:rPr>
              <a:t> finish evaluation When you hit finish evaluation, it gives you a list of the numbers next to the labels (counts).</a:t>
            </a:r>
            <a:br>
              <a:rPr lang="en-US" sz="1200" b="0" i="0" dirty="0">
                <a:solidFill>
                  <a:srgbClr val="000000"/>
                </a:solidFill>
                <a:effectLst/>
                <a:latin typeface="-apple-system"/>
              </a:rPr>
            </a:br>
            <a:br>
              <a:rPr lang="en-US" sz="1200" b="0" i="0" dirty="0">
                <a:solidFill>
                  <a:srgbClr val="000000"/>
                </a:solidFill>
                <a:effectLst/>
                <a:latin typeface="-apple-system"/>
              </a:rPr>
            </a:br>
            <a:r>
              <a:rPr lang="en-US" sz="1200" b="1" i="0" dirty="0">
                <a:solidFill>
                  <a:srgbClr val="000000"/>
                </a:solidFill>
                <a:effectLst/>
                <a:latin typeface="-apple-system"/>
              </a:rPr>
              <a:t>Serving</a:t>
            </a:r>
            <a:br>
              <a:rPr lang="en-US" sz="1200" b="1" i="0" dirty="0">
                <a:solidFill>
                  <a:srgbClr val="000000"/>
                </a:solidFill>
                <a:effectLst/>
                <a:latin typeface="-apple-system"/>
              </a:rPr>
            </a:br>
            <a:r>
              <a:rPr lang="en-US" sz="1200" b="0" i="0" dirty="0">
                <a:solidFill>
                  <a:srgbClr val="000000"/>
                </a:solidFill>
                <a:effectLst/>
                <a:latin typeface="-apple-system"/>
              </a:rPr>
              <a:t>To serve this local, we will use some technology (Claude please fill this in and draw my attention to you doing it) To serve it globally, it will be a </a:t>
            </a:r>
            <a:r>
              <a:rPr lang="en-US" sz="1200" b="0" i="0" dirty="0" err="1">
                <a:solidFill>
                  <a:srgbClr val="000000"/>
                </a:solidFill>
                <a:effectLst/>
                <a:latin typeface="-apple-system"/>
              </a:rPr>
              <a:t>github</a:t>
            </a:r>
            <a:r>
              <a:rPr lang="en-US" sz="1200" b="0" i="0" dirty="0">
                <a:solidFill>
                  <a:srgbClr val="000000"/>
                </a:solidFill>
                <a:effectLst/>
                <a:latin typeface="-apple-system"/>
              </a:rPr>
              <a:t> pages</a:t>
            </a:r>
          </a:p>
        </p:txBody>
      </p:sp>
    </p:spTree>
    <p:extLst>
      <p:ext uri="{BB962C8B-B14F-4D97-AF65-F5344CB8AC3E}">
        <p14:creationId xmlns:p14="http://schemas.microsoft.com/office/powerpoint/2010/main" val="2677554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3A6E0B-FB16-E297-82A2-95593C41E37F}"/>
            </a:ext>
          </a:extLst>
        </p:cNvPr>
        <p:cNvGrpSpPr/>
        <p:nvPr/>
      </p:nvGrpSpPr>
      <p:grpSpPr>
        <a:xfrm>
          <a:off x="0" y="0"/>
          <a:ext cx="0" cy="0"/>
          <a:chOff x="0" y="0"/>
          <a:chExt cx="0" cy="0"/>
        </a:xfrm>
      </p:grpSpPr>
      <p:pic>
        <p:nvPicPr>
          <p:cNvPr id="5" name="Picture 4" descr="A screenshot of a computer screen&#10;&#10;AI-generated content may be incorrect.">
            <a:extLst>
              <a:ext uri="{FF2B5EF4-FFF2-40B4-BE49-F238E27FC236}">
                <a16:creationId xmlns:a16="http://schemas.microsoft.com/office/drawing/2014/main" id="{3F198F42-BBD8-03A9-1B3A-CFA6A4DE1D7E}"/>
              </a:ext>
            </a:extLst>
          </p:cNvPr>
          <p:cNvPicPr>
            <a:picLocks noChangeAspect="1"/>
          </p:cNvPicPr>
          <p:nvPr/>
        </p:nvPicPr>
        <p:blipFill>
          <a:blip r:embed="rId3"/>
          <a:stretch>
            <a:fillRect/>
          </a:stretch>
        </p:blipFill>
        <p:spPr>
          <a:xfrm>
            <a:off x="0" y="0"/>
            <a:ext cx="12192000" cy="73885360"/>
          </a:xfrm>
          <a:prstGeom prst="rect">
            <a:avLst/>
          </a:prstGeom>
        </p:spPr>
      </p:pic>
      <p:sp>
        <p:nvSpPr>
          <p:cNvPr id="6" name="Rectangle 5">
            <a:extLst>
              <a:ext uri="{FF2B5EF4-FFF2-40B4-BE49-F238E27FC236}">
                <a16:creationId xmlns:a16="http://schemas.microsoft.com/office/drawing/2014/main" id="{E9BB2433-D597-A27E-D240-1AE5160F4352}"/>
              </a:ext>
            </a:extLst>
          </p:cNvPr>
          <p:cNvSpPr/>
          <p:nvPr/>
        </p:nvSpPr>
        <p:spPr>
          <a:xfrm>
            <a:off x="0" y="2547257"/>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BF7813E8-1EF6-D100-C7E1-7C985F69FE79}"/>
              </a:ext>
            </a:extLst>
          </p:cNvPr>
          <p:cNvSpPr/>
          <p:nvPr/>
        </p:nvSpPr>
        <p:spPr>
          <a:xfrm>
            <a:off x="4276727" y="1996167"/>
            <a:ext cx="2895598"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4398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87DD81-2E22-0A36-84AF-3A0404E9A2D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417FFDA-FE9A-93C1-16AE-5BB4425FDE08}"/>
              </a:ext>
            </a:extLst>
          </p:cNvPr>
          <p:cNvSpPr txBox="1"/>
          <p:nvPr/>
        </p:nvSpPr>
        <p:spPr>
          <a:xfrm>
            <a:off x="3724100" y="3044279"/>
            <a:ext cx="4832071" cy="769441"/>
          </a:xfrm>
          <a:prstGeom prst="rect">
            <a:avLst/>
          </a:prstGeom>
          <a:noFill/>
        </p:spPr>
        <p:txBody>
          <a:bodyPr wrap="square" rtlCol="0">
            <a:spAutoFit/>
          </a:bodyPr>
          <a:lstStyle/>
          <a:p>
            <a:pPr algn="ctr"/>
            <a:r>
              <a:rPr lang="en-US" sz="4400" dirty="0"/>
              <a:t>Reverse Direction</a:t>
            </a:r>
          </a:p>
        </p:txBody>
      </p:sp>
      <p:cxnSp>
        <p:nvCxnSpPr>
          <p:cNvPr id="4" name="Straight Connector 3">
            <a:extLst>
              <a:ext uri="{FF2B5EF4-FFF2-40B4-BE49-F238E27FC236}">
                <a16:creationId xmlns:a16="http://schemas.microsoft.com/office/drawing/2014/main" id="{5CED02C3-882D-DD9C-9ECF-2A9C51F1B37C}"/>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23353025-B2F5-D9C8-73B9-7B1A75FC0941}"/>
              </a:ext>
            </a:extLst>
          </p:cNvPr>
          <p:cNvCxnSpPr/>
          <p:nvPr/>
        </p:nvCxnSpPr>
        <p:spPr>
          <a:xfrm>
            <a:off x="-1" y="4177645"/>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0B62DF45-DC2D-860F-99CE-8384B1F51D2B}"/>
              </a:ext>
            </a:extLst>
          </p:cNvPr>
          <p:cNvSpPr txBox="1"/>
          <p:nvPr/>
        </p:nvSpPr>
        <p:spPr>
          <a:xfrm>
            <a:off x="2245663" y="2168413"/>
            <a:ext cx="747320"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concept</a:t>
            </a:r>
          </a:p>
        </p:txBody>
      </p:sp>
      <p:sp>
        <p:nvSpPr>
          <p:cNvPr id="3" name="Google Shape;607;p46">
            <a:extLst>
              <a:ext uri="{FF2B5EF4-FFF2-40B4-BE49-F238E27FC236}">
                <a16:creationId xmlns:a16="http://schemas.microsoft.com/office/drawing/2014/main" id="{EFC9B9C9-83E8-9482-A960-47D338090799}"/>
              </a:ext>
            </a:extLst>
          </p:cNvPr>
          <p:cNvSpPr/>
          <p:nvPr/>
        </p:nvSpPr>
        <p:spPr>
          <a:xfrm>
            <a:off x="3493989" y="4654997"/>
            <a:ext cx="1312632" cy="1389994"/>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rgbClr val="4032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Right Arrow 6">
            <a:extLst>
              <a:ext uri="{FF2B5EF4-FFF2-40B4-BE49-F238E27FC236}">
                <a16:creationId xmlns:a16="http://schemas.microsoft.com/office/drawing/2014/main" id="{57917649-D7EA-1896-8899-42433DB32B18}"/>
              </a:ext>
            </a:extLst>
          </p:cNvPr>
          <p:cNvSpPr/>
          <p:nvPr/>
        </p:nvSpPr>
        <p:spPr>
          <a:xfrm>
            <a:off x="5220958" y="4889798"/>
            <a:ext cx="875042" cy="942975"/>
          </a:xfrm>
          <a:prstGeom prst="rightArrow">
            <a:avLst>
              <a:gd name="adj1" fmla="val 62121"/>
              <a:gd name="adj2" fmla="val 5000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1FE4795-B6C5-3F22-6C16-AEE495178678}"/>
              </a:ext>
            </a:extLst>
          </p:cNvPr>
          <p:cNvPicPr>
            <a:picLocks noChangeAspect="1"/>
          </p:cNvPicPr>
          <p:nvPr/>
        </p:nvPicPr>
        <p:blipFill>
          <a:blip r:embed="rId2"/>
          <a:stretch>
            <a:fillRect/>
          </a:stretch>
        </p:blipFill>
        <p:spPr>
          <a:xfrm>
            <a:off x="6367462" y="4529402"/>
            <a:ext cx="1488116" cy="1412577"/>
          </a:xfrm>
          <a:prstGeom prst="rect">
            <a:avLst/>
          </a:prstGeom>
        </p:spPr>
      </p:pic>
      <p:sp>
        <p:nvSpPr>
          <p:cNvPr id="10" name="Right Arrow 9">
            <a:extLst>
              <a:ext uri="{FF2B5EF4-FFF2-40B4-BE49-F238E27FC236}">
                <a16:creationId xmlns:a16="http://schemas.microsoft.com/office/drawing/2014/main" id="{B3B3A73D-42C6-2EFF-4628-8B0EFF820541}"/>
              </a:ext>
            </a:extLst>
          </p:cNvPr>
          <p:cNvSpPr/>
          <p:nvPr/>
        </p:nvSpPr>
        <p:spPr>
          <a:xfrm rot="10800000">
            <a:off x="5149520" y="4878506"/>
            <a:ext cx="875042" cy="942975"/>
          </a:xfrm>
          <a:prstGeom prst="rightArrow">
            <a:avLst>
              <a:gd name="adj1" fmla="val 62121"/>
              <a:gd name="adj2" fmla="val 50000"/>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435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E057E1-DC54-3E67-08CC-56EC6E9F4426}"/>
            </a:ext>
          </a:extLst>
        </p:cNvPr>
        <p:cNvGrpSpPr/>
        <p:nvPr/>
      </p:nvGrpSpPr>
      <p:grpSpPr>
        <a:xfrm>
          <a:off x="0" y="0"/>
          <a:ext cx="0" cy="0"/>
          <a:chOff x="0" y="0"/>
          <a:chExt cx="0" cy="0"/>
        </a:xfrm>
      </p:grpSpPr>
      <p:pic>
        <p:nvPicPr>
          <p:cNvPr id="5" name="Picture 4" descr="A screenshot of a computer screen&#10;&#10;AI-generated content may be incorrect.">
            <a:extLst>
              <a:ext uri="{FF2B5EF4-FFF2-40B4-BE49-F238E27FC236}">
                <a16:creationId xmlns:a16="http://schemas.microsoft.com/office/drawing/2014/main" id="{D69B7293-451A-4DEC-4298-42E1C4AFEC07}"/>
              </a:ext>
            </a:extLst>
          </p:cNvPr>
          <p:cNvPicPr>
            <a:picLocks noChangeAspect="1"/>
          </p:cNvPicPr>
          <p:nvPr/>
        </p:nvPicPr>
        <p:blipFill>
          <a:blip r:embed="rId2"/>
          <a:stretch>
            <a:fillRect/>
          </a:stretch>
        </p:blipFill>
        <p:spPr>
          <a:xfrm>
            <a:off x="0" y="0"/>
            <a:ext cx="12192000" cy="73885360"/>
          </a:xfrm>
          <a:prstGeom prst="rect">
            <a:avLst/>
          </a:prstGeom>
        </p:spPr>
      </p:pic>
      <p:sp>
        <p:nvSpPr>
          <p:cNvPr id="6" name="Rectangle 5">
            <a:extLst>
              <a:ext uri="{FF2B5EF4-FFF2-40B4-BE49-F238E27FC236}">
                <a16:creationId xmlns:a16="http://schemas.microsoft.com/office/drawing/2014/main" id="{8F3CBCC2-2A86-A570-80C5-590BBC0932FC}"/>
              </a:ext>
            </a:extLst>
          </p:cNvPr>
          <p:cNvSpPr/>
          <p:nvPr/>
        </p:nvSpPr>
        <p:spPr>
          <a:xfrm>
            <a:off x="0" y="2547257"/>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645B93A3-6CF0-81AA-CEEF-35972BF3905C}"/>
              </a:ext>
            </a:extLst>
          </p:cNvPr>
          <p:cNvSpPr/>
          <p:nvPr/>
        </p:nvSpPr>
        <p:spPr>
          <a:xfrm>
            <a:off x="4276727" y="1996167"/>
            <a:ext cx="2895598"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29918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8F9088-B4E8-138B-C7A0-B32C07A21087}"/>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A8CB43FD-E52C-979F-196A-ADE2873209B2}"/>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D521E63B-0B6B-AA35-54EE-C4159639AFAB}"/>
              </a:ext>
            </a:extLst>
          </p:cNvPr>
          <p:cNvPicPr>
            <a:picLocks noChangeAspect="1"/>
          </p:cNvPicPr>
          <p:nvPr/>
        </p:nvPicPr>
        <p:blipFill>
          <a:blip r:embed="rId2"/>
          <a:stretch>
            <a:fillRect/>
          </a:stretch>
        </p:blipFill>
        <p:spPr>
          <a:xfrm>
            <a:off x="0" y="-2100263"/>
            <a:ext cx="12192000" cy="73885360"/>
          </a:xfrm>
          <a:prstGeom prst="rect">
            <a:avLst/>
          </a:prstGeom>
        </p:spPr>
      </p:pic>
      <p:sp>
        <p:nvSpPr>
          <p:cNvPr id="6" name="Rectangle 5">
            <a:extLst>
              <a:ext uri="{FF2B5EF4-FFF2-40B4-BE49-F238E27FC236}">
                <a16:creationId xmlns:a16="http://schemas.microsoft.com/office/drawing/2014/main" id="{99C19771-EB2B-3C54-9EE9-44B7783EE496}"/>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A19B7DB-D742-2A8C-E180-227F15545449}"/>
              </a:ext>
            </a:extLst>
          </p:cNvPr>
          <p:cNvSpPr/>
          <p:nvPr/>
        </p:nvSpPr>
        <p:spPr>
          <a:xfrm>
            <a:off x="-195261" y="6292621"/>
            <a:ext cx="2481262"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1335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538729-39E2-E113-CC7B-EDFB0E252334}"/>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CCD94A82-3DED-C350-F164-4554BA23F459}"/>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9F1740D2-EA80-2BA3-3DDA-A1CCA951CF94}"/>
              </a:ext>
            </a:extLst>
          </p:cNvPr>
          <p:cNvPicPr>
            <a:picLocks noChangeAspect="1"/>
          </p:cNvPicPr>
          <p:nvPr/>
        </p:nvPicPr>
        <p:blipFill>
          <a:blip r:embed="rId2"/>
          <a:stretch>
            <a:fillRect/>
          </a:stretch>
        </p:blipFill>
        <p:spPr>
          <a:xfrm>
            <a:off x="0" y="-3543300"/>
            <a:ext cx="12192000" cy="73885360"/>
          </a:xfrm>
          <a:prstGeom prst="rect">
            <a:avLst/>
          </a:prstGeom>
        </p:spPr>
      </p:pic>
      <p:sp>
        <p:nvSpPr>
          <p:cNvPr id="6" name="Rectangle 5">
            <a:extLst>
              <a:ext uri="{FF2B5EF4-FFF2-40B4-BE49-F238E27FC236}">
                <a16:creationId xmlns:a16="http://schemas.microsoft.com/office/drawing/2014/main" id="{513189BF-0A26-A27B-3907-8095F8B8D456}"/>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33C356E1-C3F8-38FA-6E84-16E3D0C48158}"/>
              </a:ext>
            </a:extLst>
          </p:cNvPr>
          <p:cNvSpPr/>
          <p:nvPr/>
        </p:nvSpPr>
        <p:spPr>
          <a:xfrm>
            <a:off x="0" y="-1657333"/>
            <a:ext cx="12192000" cy="6465417"/>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20635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79C9F5B-B473-BFB0-52F0-84B1E4703C4B}"/>
              </a:ext>
            </a:extLst>
          </p:cNvPr>
          <p:cNvPicPr>
            <a:picLocks noChangeAspect="1"/>
          </p:cNvPicPr>
          <p:nvPr/>
        </p:nvPicPr>
        <p:blipFill>
          <a:blip r:embed="rId2"/>
          <a:stretch>
            <a:fillRect/>
          </a:stretch>
        </p:blipFill>
        <p:spPr>
          <a:xfrm>
            <a:off x="5440950" y="684079"/>
            <a:ext cx="408787" cy="388036"/>
          </a:xfrm>
          <a:prstGeom prst="rect">
            <a:avLst/>
          </a:prstGeom>
        </p:spPr>
      </p:pic>
      <p:cxnSp>
        <p:nvCxnSpPr>
          <p:cNvPr id="4" name="Straight Connector 3">
            <a:extLst>
              <a:ext uri="{FF2B5EF4-FFF2-40B4-BE49-F238E27FC236}">
                <a16:creationId xmlns:a16="http://schemas.microsoft.com/office/drawing/2014/main" id="{E45D5116-7D57-E7A9-7C9D-BC6E3AEAA85B}"/>
              </a:ext>
            </a:extLst>
          </p:cNvPr>
          <p:cNvCxnSpPr/>
          <p:nvPr/>
        </p:nvCxnSpPr>
        <p:spPr>
          <a:xfrm flipH="1">
            <a:off x="5262342" y="1150570"/>
            <a:ext cx="345171" cy="520784"/>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B0224416-B336-BF04-B82A-2993C2C5422E}"/>
              </a:ext>
            </a:extLst>
          </p:cNvPr>
          <p:cNvCxnSpPr>
            <a:cxnSpLocks/>
          </p:cNvCxnSpPr>
          <p:nvPr/>
        </p:nvCxnSpPr>
        <p:spPr>
          <a:xfrm>
            <a:off x="5613569" y="1150570"/>
            <a:ext cx="333059" cy="520784"/>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0E09D790-AD29-895A-3F08-32C68EDC596D}"/>
              </a:ext>
            </a:extLst>
          </p:cNvPr>
          <p:cNvSpPr txBox="1"/>
          <p:nvPr/>
        </p:nvSpPr>
        <p:spPr>
          <a:xfrm>
            <a:off x="5759718" y="1695577"/>
            <a:ext cx="373821"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no</a:t>
            </a:r>
          </a:p>
        </p:txBody>
      </p:sp>
      <p:sp>
        <p:nvSpPr>
          <p:cNvPr id="9" name="TextBox 8">
            <a:extLst>
              <a:ext uri="{FF2B5EF4-FFF2-40B4-BE49-F238E27FC236}">
                <a16:creationId xmlns:a16="http://schemas.microsoft.com/office/drawing/2014/main" id="{4EBF0316-6F11-A11A-8598-E6811338BD1A}"/>
              </a:ext>
            </a:extLst>
          </p:cNvPr>
          <p:cNvSpPr txBox="1"/>
          <p:nvPr/>
        </p:nvSpPr>
        <p:spPr>
          <a:xfrm>
            <a:off x="4976670" y="1695576"/>
            <a:ext cx="468398"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yes</a:t>
            </a:r>
          </a:p>
        </p:txBody>
      </p:sp>
    </p:spTree>
    <p:extLst>
      <p:ext uri="{BB962C8B-B14F-4D97-AF65-F5344CB8AC3E}">
        <p14:creationId xmlns:p14="http://schemas.microsoft.com/office/powerpoint/2010/main" val="15987104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F326F5-D208-0E2F-1CD0-07737266DE86}"/>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E4EEBA9-5ACA-8D66-3035-BE0791CBEBC3}"/>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FC22033F-FC83-9503-489F-E0BDAC551447}"/>
              </a:ext>
            </a:extLst>
          </p:cNvPr>
          <p:cNvPicPr>
            <a:picLocks noChangeAspect="1"/>
          </p:cNvPicPr>
          <p:nvPr/>
        </p:nvPicPr>
        <p:blipFill>
          <a:blip r:embed="rId2"/>
          <a:stretch>
            <a:fillRect/>
          </a:stretch>
        </p:blipFill>
        <p:spPr>
          <a:xfrm>
            <a:off x="0" y="-4566702"/>
            <a:ext cx="12192000" cy="73885360"/>
          </a:xfrm>
          <a:prstGeom prst="rect">
            <a:avLst/>
          </a:prstGeom>
        </p:spPr>
      </p:pic>
      <p:sp>
        <p:nvSpPr>
          <p:cNvPr id="6" name="Rectangle 5">
            <a:extLst>
              <a:ext uri="{FF2B5EF4-FFF2-40B4-BE49-F238E27FC236}">
                <a16:creationId xmlns:a16="http://schemas.microsoft.com/office/drawing/2014/main" id="{1A06720F-DB03-67BD-92BE-3BA4C557F22D}"/>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FD0E83AF-76F5-1A50-7878-331944E6CE94}"/>
              </a:ext>
            </a:extLst>
          </p:cNvPr>
          <p:cNvSpPr/>
          <p:nvPr/>
        </p:nvSpPr>
        <p:spPr>
          <a:xfrm>
            <a:off x="0" y="-1657333"/>
            <a:ext cx="12192000" cy="7561571"/>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1425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F24B1D-F8FB-55F1-B1AD-809774F5EEB2}"/>
              </a:ext>
            </a:extLst>
          </p:cNvPr>
          <p:cNvSpPr txBox="1"/>
          <p:nvPr/>
        </p:nvSpPr>
        <p:spPr>
          <a:xfrm>
            <a:off x="4516916" y="3073706"/>
            <a:ext cx="2512547" cy="769441"/>
          </a:xfrm>
          <a:prstGeom prst="rect">
            <a:avLst/>
          </a:prstGeom>
          <a:noFill/>
        </p:spPr>
        <p:txBody>
          <a:bodyPr wrap="none" rtlCol="0">
            <a:spAutoFit/>
          </a:bodyPr>
          <a:lstStyle/>
          <a:p>
            <a:r>
              <a:rPr lang="en-US" sz="4400" dirty="0"/>
              <a:t>The event</a:t>
            </a:r>
          </a:p>
        </p:txBody>
      </p:sp>
    </p:spTree>
    <p:extLst>
      <p:ext uri="{BB962C8B-B14F-4D97-AF65-F5344CB8AC3E}">
        <p14:creationId xmlns:p14="http://schemas.microsoft.com/office/powerpoint/2010/main" val="16009624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6936B1-8860-AA2C-2736-913D518A7242}"/>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05C197C8-68CE-18A4-23FA-E274D5C4E65F}"/>
              </a:ext>
            </a:extLst>
          </p:cNvPr>
          <p:cNvPicPr>
            <a:picLocks noChangeAspect="1"/>
          </p:cNvPicPr>
          <p:nvPr/>
        </p:nvPicPr>
        <p:blipFill>
          <a:blip r:embed="rId2"/>
          <a:stretch>
            <a:fillRect/>
          </a:stretch>
        </p:blipFill>
        <p:spPr>
          <a:xfrm>
            <a:off x="5440950" y="684079"/>
            <a:ext cx="408787" cy="388036"/>
          </a:xfrm>
          <a:prstGeom prst="rect">
            <a:avLst/>
          </a:prstGeom>
        </p:spPr>
      </p:pic>
      <p:cxnSp>
        <p:nvCxnSpPr>
          <p:cNvPr id="4" name="Straight Connector 3">
            <a:extLst>
              <a:ext uri="{FF2B5EF4-FFF2-40B4-BE49-F238E27FC236}">
                <a16:creationId xmlns:a16="http://schemas.microsoft.com/office/drawing/2014/main" id="{EAEAE19C-82FC-E5D5-E04C-53C3751F5DCF}"/>
              </a:ext>
            </a:extLst>
          </p:cNvPr>
          <p:cNvCxnSpPr/>
          <p:nvPr/>
        </p:nvCxnSpPr>
        <p:spPr>
          <a:xfrm flipH="1">
            <a:off x="5262342" y="1150570"/>
            <a:ext cx="345171" cy="520784"/>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93C93A46-EC4D-2CC5-39A0-073176B2BE03}"/>
              </a:ext>
            </a:extLst>
          </p:cNvPr>
          <p:cNvCxnSpPr>
            <a:cxnSpLocks/>
          </p:cNvCxnSpPr>
          <p:nvPr/>
        </p:nvCxnSpPr>
        <p:spPr>
          <a:xfrm>
            <a:off x="5613569" y="1150570"/>
            <a:ext cx="333059" cy="520784"/>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B0ADED3-FD6C-5CB9-94D6-1D11A9660C47}"/>
              </a:ext>
            </a:extLst>
          </p:cNvPr>
          <p:cNvSpPr txBox="1"/>
          <p:nvPr/>
        </p:nvSpPr>
        <p:spPr>
          <a:xfrm>
            <a:off x="5759718" y="1695577"/>
            <a:ext cx="373821"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no</a:t>
            </a:r>
          </a:p>
        </p:txBody>
      </p:sp>
      <p:sp>
        <p:nvSpPr>
          <p:cNvPr id="9" name="TextBox 8">
            <a:extLst>
              <a:ext uri="{FF2B5EF4-FFF2-40B4-BE49-F238E27FC236}">
                <a16:creationId xmlns:a16="http://schemas.microsoft.com/office/drawing/2014/main" id="{8C7E5873-66CF-2B4C-A500-93FD51907D06}"/>
              </a:ext>
            </a:extLst>
          </p:cNvPr>
          <p:cNvSpPr txBox="1"/>
          <p:nvPr/>
        </p:nvSpPr>
        <p:spPr>
          <a:xfrm>
            <a:off x="4976670" y="1695576"/>
            <a:ext cx="468398"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yes</a:t>
            </a:r>
          </a:p>
        </p:txBody>
      </p:sp>
      <p:cxnSp>
        <p:nvCxnSpPr>
          <p:cNvPr id="3" name="Straight Connector 2">
            <a:extLst>
              <a:ext uri="{FF2B5EF4-FFF2-40B4-BE49-F238E27FC236}">
                <a16:creationId xmlns:a16="http://schemas.microsoft.com/office/drawing/2014/main" id="{D5BFE434-E7FF-E87D-252C-AF74BCC752A2}"/>
              </a:ext>
            </a:extLst>
          </p:cNvPr>
          <p:cNvCxnSpPr/>
          <p:nvPr/>
        </p:nvCxnSpPr>
        <p:spPr>
          <a:xfrm flipH="1">
            <a:off x="4815235" y="1972575"/>
            <a:ext cx="345171" cy="520784"/>
          </a:xfrm>
          <a:prstGeom prst="line">
            <a:avLst/>
          </a:prstGeom>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CB279741-3C08-8B56-F72A-141C4294DD06}"/>
              </a:ext>
            </a:extLst>
          </p:cNvPr>
          <p:cNvCxnSpPr>
            <a:cxnSpLocks/>
          </p:cNvCxnSpPr>
          <p:nvPr/>
        </p:nvCxnSpPr>
        <p:spPr>
          <a:xfrm>
            <a:off x="5166462" y="1972575"/>
            <a:ext cx="333059" cy="520784"/>
          </a:xfrm>
          <a:prstGeom prst="line">
            <a:avLst/>
          </a:prstGeom>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B37A17B4-97F2-6574-7BB3-298FCCA77DD8}"/>
              </a:ext>
            </a:extLst>
          </p:cNvPr>
          <p:cNvSpPr txBox="1"/>
          <p:nvPr/>
        </p:nvSpPr>
        <p:spPr>
          <a:xfrm>
            <a:off x="5312611" y="2517582"/>
            <a:ext cx="373821"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no</a:t>
            </a:r>
          </a:p>
        </p:txBody>
      </p:sp>
      <p:sp>
        <p:nvSpPr>
          <p:cNvPr id="10" name="TextBox 9">
            <a:extLst>
              <a:ext uri="{FF2B5EF4-FFF2-40B4-BE49-F238E27FC236}">
                <a16:creationId xmlns:a16="http://schemas.microsoft.com/office/drawing/2014/main" id="{063CE507-B1EF-E32B-208F-591A8B4D9B4E}"/>
              </a:ext>
            </a:extLst>
          </p:cNvPr>
          <p:cNvSpPr txBox="1"/>
          <p:nvPr/>
        </p:nvSpPr>
        <p:spPr>
          <a:xfrm>
            <a:off x="4529563" y="2517581"/>
            <a:ext cx="468398"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yes</a:t>
            </a:r>
          </a:p>
        </p:txBody>
      </p:sp>
      <p:grpSp>
        <p:nvGrpSpPr>
          <p:cNvPr id="15" name="Group 14">
            <a:extLst>
              <a:ext uri="{FF2B5EF4-FFF2-40B4-BE49-F238E27FC236}">
                <a16:creationId xmlns:a16="http://schemas.microsoft.com/office/drawing/2014/main" id="{3A9251B6-6530-5C54-B061-15152D85F866}"/>
              </a:ext>
            </a:extLst>
          </p:cNvPr>
          <p:cNvGrpSpPr/>
          <p:nvPr/>
        </p:nvGrpSpPr>
        <p:grpSpPr>
          <a:xfrm>
            <a:off x="5663284" y="1918343"/>
            <a:ext cx="566687" cy="402656"/>
            <a:chOff x="5566852" y="1918343"/>
            <a:chExt cx="1156869" cy="822006"/>
          </a:xfrm>
        </p:grpSpPr>
        <p:cxnSp>
          <p:nvCxnSpPr>
            <p:cNvPr id="11" name="Straight Connector 10">
              <a:extLst>
                <a:ext uri="{FF2B5EF4-FFF2-40B4-BE49-F238E27FC236}">
                  <a16:creationId xmlns:a16="http://schemas.microsoft.com/office/drawing/2014/main" id="{5EBA1BF6-50C4-B926-EE07-D786DCDDD6EF}"/>
                </a:ext>
              </a:extLst>
            </p:cNvPr>
            <p:cNvCxnSpPr/>
            <p:nvPr/>
          </p:nvCxnSpPr>
          <p:spPr>
            <a:xfrm flipH="1">
              <a:off x="5852524" y="1918343"/>
              <a:ext cx="345171" cy="520784"/>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7AB22354-6892-D9A7-0E1A-6228D13D3B38}"/>
                </a:ext>
              </a:extLst>
            </p:cNvPr>
            <p:cNvCxnSpPr>
              <a:cxnSpLocks/>
            </p:cNvCxnSpPr>
            <p:nvPr/>
          </p:nvCxnSpPr>
          <p:spPr>
            <a:xfrm>
              <a:off x="6203751" y="1918343"/>
              <a:ext cx="333059" cy="520784"/>
            </a:xfrm>
            <a:prstGeom prst="line">
              <a:avLst/>
            </a:prstGeom>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2F080082-F1C6-60DA-7347-93635AB394CC}"/>
                </a:ext>
              </a:extLst>
            </p:cNvPr>
            <p:cNvSpPr txBox="1"/>
            <p:nvPr/>
          </p:nvSpPr>
          <p:spPr>
            <a:xfrm>
              <a:off x="6349900" y="2463350"/>
              <a:ext cx="373821"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no</a:t>
              </a:r>
            </a:p>
          </p:txBody>
        </p:sp>
        <p:sp>
          <p:nvSpPr>
            <p:cNvPr id="14" name="TextBox 13">
              <a:extLst>
                <a:ext uri="{FF2B5EF4-FFF2-40B4-BE49-F238E27FC236}">
                  <a16:creationId xmlns:a16="http://schemas.microsoft.com/office/drawing/2014/main" id="{7645D0E6-8F3F-3EA6-15CD-0A68B2F0295D}"/>
                </a:ext>
              </a:extLst>
            </p:cNvPr>
            <p:cNvSpPr txBox="1"/>
            <p:nvPr/>
          </p:nvSpPr>
          <p:spPr>
            <a:xfrm>
              <a:off x="5566852" y="2463349"/>
              <a:ext cx="468398" cy="276999"/>
            </a:xfrm>
            <a:prstGeom prst="rect">
              <a:avLst/>
            </a:prstGeom>
            <a:noFill/>
          </p:spPr>
          <p:txBody>
            <a:bodyPr wrap="none" rtlCol="0">
              <a:spAutoFit/>
            </a:bodyPr>
            <a:lstStyle/>
            <a:p>
              <a:pPr algn="ctr"/>
              <a:r>
                <a:rPr lang="en-US" sz="1200" dirty="0">
                  <a:latin typeface="Fira Code" panose="020B0809050000020004" pitchFamily="49" charset="0"/>
                  <a:ea typeface="Fira Code" panose="020B0809050000020004" pitchFamily="49" charset="0"/>
                </a:rPr>
                <a:t>yes</a:t>
              </a:r>
            </a:p>
          </p:txBody>
        </p:sp>
      </p:grpSp>
    </p:spTree>
    <p:extLst>
      <p:ext uri="{BB962C8B-B14F-4D97-AF65-F5344CB8AC3E}">
        <p14:creationId xmlns:p14="http://schemas.microsoft.com/office/powerpoint/2010/main" val="23151208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D12051-849C-0F4F-1855-25DC90517EA0}"/>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0D0CFC4F-76EA-B1A7-BA60-3F71A6FFAD84}"/>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4A3684A7-0C77-F9C6-6E57-0C04F04C7977}"/>
              </a:ext>
            </a:extLst>
          </p:cNvPr>
          <p:cNvPicPr>
            <a:picLocks noChangeAspect="1"/>
          </p:cNvPicPr>
          <p:nvPr/>
        </p:nvPicPr>
        <p:blipFill>
          <a:blip r:embed="rId2"/>
          <a:stretch>
            <a:fillRect/>
          </a:stretch>
        </p:blipFill>
        <p:spPr>
          <a:xfrm>
            <a:off x="0" y="-5729384"/>
            <a:ext cx="12192000" cy="73885360"/>
          </a:xfrm>
          <a:prstGeom prst="rect">
            <a:avLst/>
          </a:prstGeom>
        </p:spPr>
      </p:pic>
      <p:sp>
        <p:nvSpPr>
          <p:cNvPr id="6" name="Rectangle 5">
            <a:extLst>
              <a:ext uri="{FF2B5EF4-FFF2-40B4-BE49-F238E27FC236}">
                <a16:creationId xmlns:a16="http://schemas.microsoft.com/office/drawing/2014/main" id="{1BF774EC-A012-16E8-57AB-05AF2107DEA9}"/>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FC521A6E-2BE3-FA8B-EAA5-2F7FDDE65F35}"/>
              </a:ext>
            </a:extLst>
          </p:cNvPr>
          <p:cNvSpPr/>
          <p:nvPr/>
        </p:nvSpPr>
        <p:spPr>
          <a:xfrm>
            <a:off x="0" y="-1839001"/>
            <a:ext cx="12192000" cy="7422292"/>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0408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6CF8CD-6ADA-1CF1-2CA0-A68C55BCBE24}"/>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F263592F-0E3E-1067-EE0F-09D233F019E5}"/>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450EE2B6-7839-BD7C-2D60-7B137CEE1582}"/>
              </a:ext>
            </a:extLst>
          </p:cNvPr>
          <p:cNvPicPr>
            <a:picLocks noChangeAspect="1"/>
          </p:cNvPicPr>
          <p:nvPr/>
        </p:nvPicPr>
        <p:blipFill>
          <a:blip r:embed="rId2"/>
          <a:stretch>
            <a:fillRect/>
          </a:stretch>
        </p:blipFill>
        <p:spPr>
          <a:xfrm>
            <a:off x="0" y="-7128234"/>
            <a:ext cx="12192000" cy="73885360"/>
          </a:xfrm>
          <a:prstGeom prst="rect">
            <a:avLst/>
          </a:prstGeom>
        </p:spPr>
      </p:pic>
      <p:sp>
        <p:nvSpPr>
          <p:cNvPr id="6" name="Rectangle 5">
            <a:extLst>
              <a:ext uri="{FF2B5EF4-FFF2-40B4-BE49-F238E27FC236}">
                <a16:creationId xmlns:a16="http://schemas.microsoft.com/office/drawing/2014/main" id="{72CA1716-B1E3-5A2C-160A-3078F99AA2F8}"/>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D2FD9B62-4D41-CF14-460F-AC97485A458E}"/>
              </a:ext>
            </a:extLst>
          </p:cNvPr>
          <p:cNvSpPr/>
          <p:nvPr/>
        </p:nvSpPr>
        <p:spPr>
          <a:xfrm>
            <a:off x="0" y="-1839001"/>
            <a:ext cx="12192000" cy="7422292"/>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6586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CB9E0C-A9B1-CC49-CE4A-BB764777B7C0}"/>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A2D8AA1-9568-7FB6-EA9D-003A8A219A37}"/>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2418D624-95DE-A0A5-90AB-E34D091BB9C4}"/>
              </a:ext>
            </a:extLst>
          </p:cNvPr>
          <p:cNvPicPr>
            <a:picLocks noChangeAspect="1"/>
          </p:cNvPicPr>
          <p:nvPr/>
        </p:nvPicPr>
        <p:blipFill>
          <a:blip r:embed="rId2"/>
          <a:stretch>
            <a:fillRect/>
          </a:stretch>
        </p:blipFill>
        <p:spPr>
          <a:xfrm>
            <a:off x="0" y="-9974380"/>
            <a:ext cx="12192000" cy="73885360"/>
          </a:xfrm>
          <a:prstGeom prst="rect">
            <a:avLst/>
          </a:prstGeom>
        </p:spPr>
      </p:pic>
      <p:sp>
        <p:nvSpPr>
          <p:cNvPr id="6" name="Rectangle 5">
            <a:extLst>
              <a:ext uri="{FF2B5EF4-FFF2-40B4-BE49-F238E27FC236}">
                <a16:creationId xmlns:a16="http://schemas.microsoft.com/office/drawing/2014/main" id="{1CFEE527-C9A9-DA03-C1A9-9AD8F1DF8B55}"/>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AF232BD3-9F37-7B40-7569-875C7BF76EDC}"/>
              </a:ext>
            </a:extLst>
          </p:cNvPr>
          <p:cNvSpPr/>
          <p:nvPr/>
        </p:nvSpPr>
        <p:spPr>
          <a:xfrm>
            <a:off x="0" y="-1839001"/>
            <a:ext cx="12192000" cy="5357310"/>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07988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88337-C997-6BE9-44FF-6580F29394E2}"/>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25C0809-C5AD-2203-AC3A-A7EACE538B78}"/>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CA02487E-EBC3-0818-AA8A-CED0CC70C713}"/>
              </a:ext>
            </a:extLst>
          </p:cNvPr>
          <p:cNvPicPr>
            <a:picLocks noChangeAspect="1"/>
          </p:cNvPicPr>
          <p:nvPr/>
        </p:nvPicPr>
        <p:blipFill>
          <a:blip r:embed="rId2"/>
          <a:stretch>
            <a:fillRect/>
          </a:stretch>
        </p:blipFill>
        <p:spPr>
          <a:xfrm>
            <a:off x="0" y="-10440663"/>
            <a:ext cx="12192000" cy="73885360"/>
          </a:xfrm>
          <a:prstGeom prst="rect">
            <a:avLst/>
          </a:prstGeom>
        </p:spPr>
      </p:pic>
      <p:sp>
        <p:nvSpPr>
          <p:cNvPr id="6" name="Rectangle 5">
            <a:extLst>
              <a:ext uri="{FF2B5EF4-FFF2-40B4-BE49-F238E27FC236}">
                <a16:creationId xmlns:a16="http://schemas.microsoft.com/office/drawing/2014/main" id="{5A28A284-43A8-E441-77E9-1F2B61070F1B}"/>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CE743746-A54A-F372-D8AB-0E69B07DDB28}"/>
              </a:ext>
            </a:extLst>
          </p:cNvPr>
          <p:cNvSpPr/>
          <p:nvPr/>
        </p:nvSpPr>
        <p:spPr>
          <a:xfrm>
            <a:off x="0" y="-1839001"/>
            <a:ext cx="12192000" cy="5357310"/>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25EF3FE9-FC60-659E-B263-510A86FF5629}"/>
              </a:ext>
            </a:extLst>
          </p:cNvPr>
          <p:cNvSpPr/>
          <p:nvPr/>
        </p:nvSpPr>
        <p:spPr>
          <a:xfrm>
            <a:off x="7873772" y="6335485"/>
            <a:ext cx="961392"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F348150-0ED0-3283-FED8-368E73CB8CDD}"/>
              </a:ext>
            </a:extLst>
          </p:cNvPr>
          <p:cNvSpPr/>
          <p:nvPr/>
        </p:nvSpPr>
        <p:spPr>
          <a:xfrm>
            <a:off x="3488042" y="6473468"/>
            <a:ext cx="2173971" cy="224057"/>
          </a:xfrm>
          <a:prstGeom prst="rect">
            <a:avLst/>
          </a:prstGeom>
          <a:solidFill>
            <a:srgbClr val="FFFF00">
              <a:alpha val="6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509774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9925E1-29FC-1627-5EA1-5BED1E03B05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54647C9-24F2-8426-1A8A-8AF9606D0211}"/>
              </a:ext>
            </a:extLst>
          </p:cNvPr>
          <p:cNvSpPr txBox="1"/>
          <p:nvPr/>
        </p:nvSpPr>
        <p:spPr>
          <a:xfrm>
            <a:off x="2403540" y="3044279"/>
            <a:ext cx="7473192" cy="769441"/>
          </a:xfrm>
          <a:prstGeom prst="rect">
            <a:avLst/>
          </a:prstGeom>
          <a:noFill/>
        </p:spPr>
        <p:txBody>
          <a:bodyPr wrap="square" rtlCol="0">
            <a:spAutoFit/>
          </a:bodyPr>
          <a:lstStyle/>
          <a:p>
            <a:pPr algn="ctr"/>
            <a:r>
              <a:rPr lang="en-US" sz="4400" dirty="0"/>
              <a:t>Script Deterministic</a:t>
            </a:r>
          </a:p>
        </p:txBody>
      </p:sp>
      <p:cxnSp>
        <p:nvCxnSpPr>
          <p:cNvPr id="4" name="Straight Connector 3">
            <a:extLst>
              <a:ext uri="{FF2B5EF4-FFF2-40B4-BE49-F238E27FC236}">
                <a16:creationId xmlns:a16="http://schemas.microsoft.com/office/drawing/2014/main" id="{D5476F90-76E8-127F-8644-267B70D89D3B}"/>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92D9DCE-05A7-C9EB-C22F-84D5705CD490}"/>
              </a:ext>
            </a:extLst>
          </p:cNvPr>
          <p:cNvCxnSpPr/>
          <p:nvPr/>
        </p:nvCxnSpPr>
        <p:spPr>
          <a:xfrm>
            <a:off x="-1" y="4177645"/>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5F561800-32AC-64ED-8B4A-37223F6239E5}"/>
              </a:ext>
            </a:extLst>
          </p:cNvPr>
          <p:cNvSpPr txBox="1"/>
          <p:nvPr/>
        </p:nvSpPr>
        <p:spPr>
          <a:xfrm>
            <a:off x="2245663" y="2168413"/>
            <a:ext cx="747320"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concept</a:t>
            </a:r>
          </a:p>
        </p:txBody>
      </p:sp>
      <p:pic>
        <p:nvPicPr>
          <p:cNvPr id="9" name="Picture 8">
            <a:extLst>
              <a:ext uri="{FF2B5EF4-FFF2-40B4-BE49-F238E27FC236}">
                <a16:creationId xmlns:a16="http://schemas.microsoft.com/office/drawing/2014/main" id="{7B352692-3C0F-955D-62F3-CBD178E943B2}"/>
              </a:ext>
            </a:extLst>
          </p:cNvPr>
          <p:cNvPicPr>
            <a:picLocks noChangeAspect="1"/>
          </p:cNvPicPr>
          <p:nvPr/>
        </p:nvPicPr>
        <p:blipFill>
          <a:blip r:embed="rId2"/>
          <a:stretch>
            <a:fillRect/>
          </a:stretch>
        </p:blipFill>
        <p:spPr>
          <a:xfrm>
            <a:off x="5095780" y="4529402"/>
            <a:ext cx="1488116" cy="1412577"/>
          </a:xfrm>
          <a:prstGeom prst="rect">
            <a:avLst/>
          </a:prstGeom>
        </p:spPr>
      </p:pic>
      <p:sp>
        <p:nvSpPr>
          <p:cNvPr id="8" name="TextBox 7">
            <a:extLst>
              <a:ext uri="{FF2B5EF4-FFF2-40B4-BE49-F238E27FC236}">
                <a16:creationId xmlns:a16="http://schemas.microsoft.com/office/drawing/2014/main" id="{A14E0972-30CB-35D3-3202-177E91839C2B}"/>
              </a:ext>
            </a:extLst>
          </p:cNvPr>
          <p:cNvSpPr txBox="1"/>
          <p:nvPr/>
        </p:nvSpPr>
        <p:spPr>
          <a:xfrm>
            <a:off x="6335615" y="4585618"/>
            <a:ext cx="904415"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Focus AI</a:t>
            </a:r>
          </a:p>
        </p:txBody>
      </p:sp>
    </p:spTree>
    <p:extLst>
      <p:ext uri="{BB962C8B-B14F-4D97-AF65-F5344CB8AC3E}">
        <p14:creationId xmlns:p14="http://schemas.microsoft.com/office/powerpoint/2010/main" val="22635136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9ADF53-0D2E-969C-C430-0056D870AB45}"/>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45FF894-74D0-4CA8-C37E-38C58ADAB79F}"/>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A47B5609-A950-FC2B-11A0-06FD76308EC2}"/>
              </a:ext>
            </a:extLst>
          </p:cNvPr>
          <p:cNvPicPr>
            <a:picLocks noChangeAspect="1"/>
          </p:cNvPicPr>
          <p:nvPr/>
        </p:nvPicPr>
        <p:blipFill>
          <a:blip r:embed="rId2"/>
          <a:stretch>
            <a:fillRect/>
          </a:stretch>
        </p:blipFill>
        <p:spPr>
          <a:xfrm>
            <a:off x="0" y="-13535089"/>
            <a:ext cx="12192000" cy="73885360"/>
          </a:xfrm>
          <a:prstGeom prst="rect">
            <a:avLst/>
          </a:prstGeom>
        </p:spPr>
      </p:pic>
      <p:sp>
        <p:nvSpPr>
          <p:cNvPr id="6" name="Rectangle 5">
            <a:extLst>
              <a:ext uri="{FF2B5EF4-FFF2-40B4-BE49-F238E27FC236}">
                <a16:creationId xmlns:a16="http://schemas.microsoft.com/office/drawing/2014/main" id="{A53A614C-3298-E2C9-97E1-B909C5086C0C}"/>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1B318AA7-75D8-FC2B-7FB6-52F8172DC3B2}"/>
              </a:ext>
            </a:extLst>
          </p:cNvPr>
          <p:cNvSpPr/>
          <p:nvPr/>
        </p:nvSpPr>
        <p:spPr>
          <a:xfrm>
            <a:off x="0" y="-1839001"/>
            <a:ext cx="12192000" cy="5175652"/>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C67BF66-13FB-9975-7207-561E527ADA35}"/>
              </a:ext>
            </a:extLst>
          </p:cNvPr>
          <p:cNvSpPr/>
          <p:nvPr/>
        </p:nvSpPr>
        <p:spPr>
          <a:xfrm>
            <a:off x="498014" y="5796534"/>
            <a:ext cx="2414743"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72689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6ACB72-AD85-40A4-2B26-7827AF309E29}"/>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E79AC20-961E-BB1C-EABA-D126D26FB04F}"/>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DFEB137A-328C-E9F1-4864-6F69EB88A611}"/>
              </a:ext>
            </a:extLst>
          </p:cNvPr>
          <p:cNvPicPr>
            <a:picLocks noChangeAspect="1"/>
          </p:cNvPicPr>
          <p:nvPr/>
        </p:nvPicPr>
        <p:blipFill>
          <a:blip r:embed="rId2"/>
          <a:stretch>
            <a:fillRect/>
          </a:stretch>
        </p:blipFill>
        <p:spPr>
          <a:xfrm>
            <a:off x="-48445" y="-18561261"/>
            <a:ext cx="12192000" cy="73885360"/>
          </a:xfrm>
          <a:prstGeom prst="rect">
            <a:avLst/>
          </a:prstGeom>
        </p:spPr>
      </p:pic>
      <p:sp>
        <p:nvSpPr>
          <p:cNvPr id="6" name="Rectangle 5">
            <a:extLst>
              <a:ext uri="{FF2B5EF4-FFF2-40B4-BE49-F238E27FC236}">
                <a16:creationId xmlns:a16="http://schemas.microsoft.com/office/drawing/2014/main" id="{B8239D0C-5CC4-8ABF-57D2-A4B801F190BC}"/>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C905A3F-41F3-37CB-1F56-75A6713090E3}"/>
              </a:ext>
            </a:extLst>
          </p:cNvPr>
          <p:cNvSpPr/>
          <p:nvPr/>
        </p:nvSpPr>
        <p:spPr>
          <a:xfrm>
            <a:off x="0" y="-1839001"/>
            <a:ext cx="12192000" cy="3716246"/>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30A16ED-F514-2EF3-673D-262FB562562D}"/>
              </a:ext>
            </a:extLst>
          </p:cNvPr>
          <p:cNvSpPr/>
          <p:nvPr/>
        </p:nvSpPr>
        <p:spPr>
          <a:xfrm>
            <a:off x="564627" y="6335486"/>
            <a:ext cx="1663846"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E2B3A2E-143B-2572-F93C-23B36DF62764}"/>
              </a:ext>
            </a:extLst>
          </p:cNvPr>
          <p:cNvSpPr/>
          <p:nvPr/>
        </p:nvSpPr>
        <p:spPr>
          <a:xfrm>
            <a:off x="187724" y="5962201"/>
            <a:ext cx="2464642" cy="281119"/>
          </a:xfrm>
          <a:prstGeom prst="rect">
            <a:avLst/>
          </a:prstGeom>
          <a:solidFill>
            <a:srgbClr val="FFFF00">
              <a:alpha val="6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0543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FE4FBB-66EB-79A0-FDDA-CC289D25EC3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0C803AD-3CD9-FE10-DF81-29479402F6E6}"/>
              </a:ext>
            </a:extLst>
          </p:cNvPr>
          <p:cNvSpPr txBox="1"/>
          <p:nvPr/>
        </p:nvSpPr>
        <p:spPr>
          <a:xfrm>
            <a:off x="3724100" y="3044279"/>
            <a:ext cx="4743799" cy="769441"/>
          </a:xfrm>
          <a:prstGeom prst="rect">
            <a:avLst/>
          </a:prstGeom>
          <a:noFill/>
        </p:spPr>
        <p:txBody>
          <a:bodyPr wrap="none" rtlCol="0">
            <a:spAutoFit/>
          </a:bodyPr>
          <a:lstStyle/>
          <a:p>
            <a:r>
              <a:rPr lang="en-US" sz="4400" dirty="0"/>
              <a:t>Markdown as code</a:t>
            </a:r>
          </a:p>
        </p:txBody>
      </p:sp>
      <p:cxnSp>
        <p:nvCxnSpPr>
          <p:cNvPr id="4" name="Straight Connector 3">
            <a:extLst>
              <a:ext uri="{FF2B5EF4-FFF2-40B4-BE49-F238E27FC236}">
                <a16:creationId xmlns:a16="http://schemas.microsoft.com/office/drawing/2014/main" id="{D754360A-73CE-C817-A14E-6F87CFDB9C3F}"/>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14D2F622-629F-282D-199D-C8E27E63DE67}"/>
              </a:ext>
            </a:extLst>
          </p:cNvPr>
          <p:cNvCxnSpPr/>
          <p:nvPr/>
        </p:nvCxnSpPr>
        <p:spPr>
          <a:xfrm>
            <a:off x="-1" y="4177645"/>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112B4EA8-2AA3-2EE7-1F9B-1DB5076FF5D1}"/>
              </a:ext>
            </a:extLst>
          </p:cNvPr>
          <p:cNvSpPr txBox="1"/>
          <p:nvPr/>
        </p:nvSpPr>
        <p:spPr>
          <a:xfrm>
            <a:off x="2245663" y="2168413"/>
            <a:ext cx="747320"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concept</a:t>
            </a:r>
          </a:p>
        </p:txBody>
      </p:sp>
    </p:spTree>
    <p:extLst>
      <p:ext uri="{BB962C8B-B14F-4D97-AF65-F5344CB8AC3E}">
        <p14:creationId xmlns:p14="http://schemas.microsoft.com/office/powerpoint/2010/main" val="5755273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545D52-02E5-636D-DE0B-A0FBB940CD14}"/>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46B609AA-4FDB-C7B9-1727-788D8AF49285}"/>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FF62E7F2-DF4E-F494-EEDB-0572902473CC}"/>
              </a:ext>
            </a:extLst>
          </p:cNvPr>
          <p:cNvPicPr>
            <a:picLocks noChangeAspect="1"/>
          </p:cNvPicPr>
          <p:nvPr/>
        </p:nvPicPr>
        <p:blipFill>
          <a:blip r:embed="rId2"/>
          <a:stretch>
            <a:fillRect/>
          </a:stretch>
        </p:blipFill>
        <p:spPr>
          <a:xfrm>
            <a:off x="-48445" y="-18561261"/>
            <a:ext cx="12192000" cy="73885360"/>
          </a:xfrm>
          <a:prstGeom prst="rect">
            <a:avLst/>
          </a:prstGeom>
        </p:spPr>
      </p:pic>
      <p:sp>
        <p:nvSpPr>
          <p:cNvPr id="6" name="Rectangle 5">
            <a:extLst>
              <a:ext uri="{FF2B5EF4-FFF2-40B4-BE49-F238E27FC236}">
                <a16:creationId xmlns:a16="http://schemas.microsoft.com/office/drawing/2014/main" id="{C750DD6C-A4B5-FEDF-8C50-4E9161B043C4}"/>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85A00E9-D24A-A8EF-3CFD-8E1D7ADAF2A9}"/>
              </a:ext>
            </a:extLst>
          </p:cNvPr>
          <p:cNvSpPr/>
          <p:nvPr/>
        </p:nvSpPr>
        <p:spPr>
          <a:xfrm>
            <a:off x="0" y="-1858123"/>
            <a:ext cx="12192000" cy="3716246"/>
          </a:xfrm>
          <a:prstGeom prst="rect">
            <a:avLst/>
          </a:prstGeom>
          <a:solidFill>
            <a:srgbClr val="000000">
              <a:alpha val="67843"/>
            </a:srgb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6272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389E87-7ED3-5EBE-6EF0-3F1B33C2DBC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D717164-701A-5803-2812-34E0A2D09DFC}"/>
              </a:ext>
            </a:extLst>
          </p:cNvPr>
          <p:cNvSpPr txBox="1"/>
          <p:nvPr/>
        </p:nvSpPr>
        <p:spPr>
          <a:xfrm>
            <a:off x="1877411" y="1999050"/>
            <a:ext cx="5581977" cy="769441"/>
          </a:xfrm>
          <a:prstGeom prst="rect">
            <a:avLst/>
          </a:prstGeom>
          <a:noFill/>
        </p:spPr>
        <p:txBody>
          <a:bodyPr wrap="none" rtlCol="0">
            <a:spAutoFit/>
          </a:bodyPr>
          <a:lstStyle/>
          <a:p>
            <a:r>
              <a:rPr lang="en-US" sz="4400" dirty="0"/>
              <a:t>Amanda and the issue</a:t>
            </a:r>
          </a:p>
        </p:txBody>
      </p:sp>
    </p:spTree>
    <p:extLst>
      <p:ext uri="{BB962C8B-B14F-4D97-AF65-F5344CB8AC3E}">
        <p14:creationId xmlns:p14="http://schemas.microsoft.com/office/powerpoint/2010/main" val="32373515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04F521-B715-FF34-24DD-2C21234B4E06}"/>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33E7161-DA81-DB0E-67AF-1F47144DEFDF}"/>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5C868D63-997D-A272-C847-0DD29F8ED9BD}"/>
              </a:ext>
            </a:extLst>
          </p:cNvPr>
          <p:cNvPicPr>
            <a:picLocks noChangeAspect="1"/>
          </p:cNvPicPr>
          <p:nvPr/>
        </p:nvPicPr>
        <p:blipFill>
          <a:blip r:embed="rId2"/>
          <a:stretch>
            <a:fillRect/>
          </a:stretch>
        </p:blipFill>
        <p:spPr>
          <a:xfrm>
            <a:off x="0" y="-33839615"/>
            <a:ext cx="12192000" cy="73885360"/>
          </a:xfrm>
          <a:prstGeom prst="rect">
            <a:avLst/>
          </a:prstGeom>
        </p:spPr>
      </p:pic>
      <p:sp>
        <p:nvSpPr>
          <p:cNvPr id="6" name="Rectangle 5">
            <a:extLst>
              <a:ext uri="{FF2B5EF4-FFF2-40B4-BE49-F238E27FC236}">
                <a16:creationId xmlns:a16="http://schemas.microsoft.com/office/drawing/2014/main" id="{11E6D69B-E214-A056-AE14-116DBB7E7047}"/>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323A8521-8A39-0048-2767-34938F17B324}"/>
              </a:ext>
            </a:extLst>
          </p:cNvPr>
          <p:cNvSpPr/>
          <p:nvPr/>
        </p:nvSpPr>
        <p:spPr>
          <a:xfrm>
            <a:off x="5621077" y="5336307"/>
            <a:ext cx="1209673"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163975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1FDEE4-2575-EB5C-BA1B-BB955ABBCA98}"/>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DD4CB86-A51B-18C6-513C-23BE0B1BC1D4}"/>
              </a:ext>
            </a:extLst>
          </p:cNvPr>
          <p:cNvCxnSpPr/>
          <p:nvPr/>
        </p:nvCxnSpPr>
        <p:spPr>
          <a:xfrm>
            <a:off x="-542925" y="6858000"/>
            <a:ext cx="14501813"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pic>
        <p:nvPicPr>
          <p:cNvPr id="5" name="Picture 4" descr="A screenshot of a computer screen&#10;&#10;AI-generated content may be incorrect.">
            <a:extLst>
              <a:ext uri="{FF2B5EF4-FFF2-40B4-BE49-F238E27FC236}">
                <a16:creationId xmlns:a16="http://schemas.microsoft.com/office/drawing/2014/main" id="{B77EF0FA-1AAE-67BA-FF9E-364F3CE48DD2}"/>
              </a:ext>
            </a:extLst>
          </p:cNvPr>
          <p:cNvPicPr>
            <a:picLocks noChangeAspect="1"/>
          </p:cNvPicPr>
          <p:nvPr/>
        </p:nvPicPr>
        <p:blipFill>
          <a:blip r:embed="rId2"/>
          <a:stretch>
            <a:fillRect/>
          </a:stretch>
        </p:blipFill>
        <p:spPr>
          <a:xfrm>
            <a:off x="0" y="-66343002"/>
            <a:ext cx="12192000" cy="73885360"/>
          </a:xfrm>
          <a:prstGeom prst="rect">
            <a:avLst/>
          </a:prstGeom>
        </p:spPr>
      </p:pic>
      <p:sp>
        <p:nvSpPr>
          <p:cNvPr id="6" name="Rectangle 5">
            <a:extLst>
              <a:ext uri="{FF2B5EF4-FFF2-40B4-BE49-F238E27FC236}">
                <a16:creationId xmlns:a16="http://schemas.microsoft.com/office/drawing/2014/main" id="{F350B89C-0104-8069-3113-0832E4B1A3D2}"/>
              </a:ext>
            </a:extLst>
          </p:cNvPr>
          <p:cNvSpPr/>
          <p:nvPr/>
        </p:nvSpPr>
        <p:spPr>
          <a:xfrm>
            <a:off x="0" y="6858000"/>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0015F6BF-F868-AA72-8E8E-E20296A6271D}"/>
              </a:ext>
            </a:extLst>
          </p:cNvPr>
          <p:cNvSpPr/>
          <p:nvPr/>
        </p:nvSpPr>
        <p:spPr>
          <a:xfrm>
            <a:off x="2980822" y="6444487"/>
            <a:ext cx="4843051" cy="522514"/>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172104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AC56EC8-D615-DC9E-938B-9106C3D248B9}"/>
              </a:ext>
            </a:extLst>
          </p:cNvPr>
          <p:cNvSpPr/>
          <p:nvPr/>
        </p:nvSpPr>
        <p:spPr>
          <a:xfrm>
            <a:off x="0" y="0"/>
            <a:ext cx="12192000" cy="6858000"/>
          </a:xfrm>
          <a:prstGeom prst="rect">
            <a:avLst/>
          </a:prstGeom>
          <a:solidFill>
            <a:srgbClr val="F9F8F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drawing of a rectangular object with buttons&#10;&#10;AI-generated content may be incorrect.">
            <a:extLst>
              <a:ext uri="{FF2B5EF4-FFF2-40B4-BE49-F238E27FC236}">
                <a16:creationId xmlns:a16="http://schemas.microsoft.com/office/drawing/2014/main" id="{9B2E3196-27B4-A2D7-5D66-DA04F85C4281}"/>
              </a:ext>
            </a:extLst>
          </p:cNvPr>
          <p:cNvPicPr>
            <a:picLocks noChangeAspect="1"/>
          </p:cNvPicPr>
          <p:nvPr/>
        </p:nvPicPr>
        <p:blipFill>
          <a:blip r:embed="rId2"/>
          <a:stretch>
            <a:fillRect/>
          </a:stretch>
        </p:blipFill>
        <p:spPr>
          <a:xfrm>
            <a:off x="3978548" y="0"/>
            <a:ext cx="4567963" cy="6851945"/>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276D3EF7-4528-F8BC-010A-2C0F4AFFDEEB}"/>
              </a:ext>
            </a:extLst>
          </p:cNvPr>
          <p:cNvPicPr>
            <a:picLocks noChangeAspect="1"/>
          </p:cNvPicPr>
          <p:nvPr/>
        </p:nvPicPr>
        <p:blipFill>
          <a:blip r:embed="rId3"/>
          <a:stretch>
            <a:fillRect/>
          </a:stretch>
        </p:blipFill>
        <p:spPr>
          <a:xfrm>
            <a:off x="4620445" y="689020"/>
            <a:ext cx="3359287" cy="5608835"/>
          </a:xfrm>
          <a:prstGeom prst="rect">
            <a:avLst/>
          </a:prstGeom>
        </p:spPr>
      </p:pic>
    </p:spTree>
    <p:extLst>
      <p:ext uri="{BB962C8B-B14F-4D97-AF65-F5344CB8AC3E}">
        <p14:creationId xmlns:p14="http://schemas.microsoft.com/office/powerpoint/2010/main" val="6535318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870D7F8-A486-5E51-97F7-16E981CB8961}"/>
              </a:ext>
            </a:extLst>
          </p:cNvPr>
          <p:cNvPicPr>
            <a:picLocks noChangeAspect="1"/>
          </p:cNvPicPr>
          <p:nvPr/>
        </p:nvPicPr>
        <p:blipFill>
          <a:blip r:embed="rId2"/>
          <a:stretch>
            <a:fillRect/>
          </a:stretch>
        </p:blipFill>
        <p:spPr>
          <a:xfrm>
            <a:off x="-1" y="-1"/>
            <a:ext cx="10361181" cy="6757291"/>
          </a:xfrm>
          <a:prstGeom prst="rect">
            <a:avLst/>
          </a:prstGeom>
        </p:spPr>
      </p:pic>
    </p:spTree>
    <p:extLst>
      <p:ext uri="{BB962C8B-B14F-4D97-AF65-F5344CB8AC3E}">
        <p14:creationId xmlns:p14="http://schemas.microsoft.com/office/powerpoint/2010/main" val="8062785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1903A-5C81-CFD5-C55D-9869F51DE05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983AECF-1B09-662B-5251-3E5769C5496B}"/>
              </a:ext>
            </a:extLst>
          </p:cNvPr>
          <p:cNvSpPr txBox="1"/>
          <p:nvPr/>
        </p:nvSpPr>
        <p:spPr>
          <a:xfrm>
            <a:off x="224224" y="315585"/>
            <a:ext cx="3137975" cy="769441"/>
          </a:xfrm>
          <a:prstGeom prst="rect">
            <a:avLst/>
          </a:prstGeom>
          <a:noFill/>
        </p:spPr>
        <p:txBody>
          <a:bodyPr wrap="none" rtlCol="0">
            <a:spAutoFit/>
          </a:bodyPr>
          <a:lstStyle/>
          <a:p>
            <a:r>
              <a:rPr lang="en-US" sz="4400" dirty="0"/>
              <a:t>User Testing</a:t>
            </a:r>
          </a:p>
        </p:txBody>
      </p:sp>
    </p:spTree>
    <p:extLst>
      <p:ext uri="{BB962C8B-B14F-4D97-AF65-F5344CB8AC3E}">
        <p14:creationId xmlns:p14="http://schemas.microsoft.com/office/powerpoint/2010/main" val="2311069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0DFA31-102F-B2F9-7F7B-5BEF470FC0B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2E5AF1F5-8CF3-EBDC-8046-0251175E423B}"/>
              </a:ext>
            </a:extLst>
          </p:cNvPr>
          <p:cNvSpPr txBox="1"/>
          <p:nvPr/>
        </p:nvSpPr>
        <p:spPr>
          <a:xfrm>
            <a:off x="404871" y="562136"/>
            <a:ext cx="3209533" cy="769441"/>
          </a:xfrm>
          <a:prstGeom prst="rect">
            <a:avLst/>
          </a:prstGeom>
          <a:noFill/>
        </p:spPr>
        <p:txBody>
          <a:bodyPr wrap="none" rtlCol="0">
            <a:spAutoFit/>
          </a:bodyPr>
          <a:lstStyle/>
          <a:p>
            <a:r>
              <a:rPr lang="en-US" sz="4400" dirty="0"/>
              <a:t>The Solution</a:t>
            </a:r>
          </a:p>
        </p:txBody>
      </p:sp>
      <p:pic>
        <p:nvPicPr>
          <p:cNvPr id="3" name="Picture 2" descr="A drawing of a rectangular object with buttons&#10;&#10;AI-generated content may be incorrect.">
            <a:extLst>
              <a:ext uri="{FF2B5EF4-FFF2-40B4-BE49-F238E27FC236}">
                <a16:creationId xmlns:a16="http://schemas.microsoft.com/office/drawing/2014/main" id="{4F4DF79D-0A95-2EED-9D05-E2CF0250E17C}"/>
              </a:ext>
            </a:extLst>
          </p:cNvPr>
          <p:cNvPicPr>
            <a:picLocks noChangeAspect="1"/>
          </p:cNvPicPr>
          <p:nvPr/>
        </p:nvPicPr>
        <p:blipFill>
          <a:blip r:embed="rId2"/>
          <a:stretch>
            <a:fillRect/>
          </a:stretch>
        </p:blipFill>
        <p:spPr>
          <a:xfrm>
            <a:off x="7948551" y="1211283"/>
            <a:ext cx="2956956" cy="4435434"/>
          </a:xfrm>
          <a:prstGeom prst="rect">
            <a:avLst/>
          </a:prstGeom>
        </p:spPr>
      </p:pic>
    </p:spTree>
    <p:extLst>
      <p:ext uri="{BB962C8B-B14F-4D97-AF65-F5344CB8AC3E}">
        <p14:creationId xmlns:p14="http://schemas.microsoft.com/office/powerpoint/2010/main" val="3281952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C6A9F6-B4A2-CE33-4058-45E8FE0F42B1}"/>
              </a:ext>
            </a:extLst>
          </p:cNvPr>
          <p:cNvSpPr txBox="1"/>
          <p:nvPr/>
        </p:nvSpPr>
        <p:spPr>
          <a:xfrm>
            <a:off x="3724100" y="3044279"/>
            <a:ext cx="4743799" cy="769441"/>
          </a:xfrm>
          <a:prstGeom prst="rect">
            <a:avLst/>
          </a:prstGeom>
          <a:noFill/>
        </p:spPr>
        <p:txBody>
          <a:bodyPr wrap="none" rtlCol="0">
            <a:spAutoFit/>
          </a:bodyPr>
          <a:lstStyle/>
          <a:p>
            <a:r>
              <a:rPr lang="en-US" sz="4400" dirty="0"/>
              <a:t>Markdown as code</a:t>
            </a:r>
          </a:p>
        </p:txBody>
      </p:sp>
      <p:cxnSp>
        <p:nvCxnSpPr>
          <p:cNvPr id="4" name="Straight Connector 3">
            <a:extLst>
              <a:ext uri="{FF2B5EF4-FFF2-40B4-BE49-F238E27FC236}">
                <a16:creationId xmlns:a16="http://schemas.microsoft.com/office/drawing/2014/main" id="{25EBFF3D-2B49-45D6-824B-773BC2AA89AA}"/>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3E1017F-71FA-9340-EDBB-335F967866F0}"/>
              </a:ext>
            </a:extLst>
          </p:cNvPr>
          <p:cNvCxnSpPr/>
          <p:nvPr/>
        </p:nvCxnSpPr>
        <p:spPr>
          <a:xfrm>
            <a:off x="-1" y="4177645"/>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527506E4-5E3C-7F4A-8C07-A221B7C47AC5}"/>
              </a:ext>
            </a:extLst>
          </p:cNvPr>
          <p:cNvSpPr txBox="1"/>
          <p:nvPr/>
        </p:nvSpPr>
        <p:spPr>
          <a:xfrm>
            <a:off x="2245663" y="2168413"/>
            <a:ext cx="747320"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concept</a:t>
            </a:r>
          </a:p>
        </p:txBody>
      </p:sp>
    </p:spTree>
    <p:extLst>
      <p:ext uri="{BB962C8B-B14F-4D97-AF65-F5344CB8AC3E}">
        <p14:creationId xmlns:p14="http://schemas.microsoft.com/office/powerpoint/2010/main" val="463362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CE1B2B-9310-53A8-5BE4-59B31DCF9A98}"/>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58B566F-D47C-391E-0B51-1DADBB1FC074}"/>
              </a:ext>
            </a:extLst>
          </p:cNvPr>
          <p:cNvSpPr txBox="1"/>
          <p:nvPr/>
        </p:nvSpPr>
        <p:spPr>
          <a:xfrm>
            <a:off x="387976" y="339932"/>
            <a:ext cx="4693593" cy="769441"/>
          </a:xfrm>
          <a:prstGeom prst="rect">
            <a:avLst/>
          </a:prstGeom>
          <a:noFill/>
        </p:spPr>
        <p:txBody>
          <a:bodyPr wrap="none" rtlCol="0">
            <a:spAutoFit/>
          </a:bodyPr>
          <a:lstStyle/>
          <a:p>
            <a:r>
              <a:rPr lang="en-US" sz="4400" dirty="0"/>
              <a:t>The Markdown File</a:t>
            </a:r>
          </a:p>
        </p:txBody>
      </p:sp>
      <p:sp>
        <p:nvSpPr>
          <p:cNvPr id="3" name="TextBox 2">
            <a:extLst>
              <a:ext uri="{FF2B5EF4-FFF2-40B4-BE49-F238E27FC236}">
                <a16:creationId xmlns:a16="http://schemas.microsoft.com/office/drawing/2014/main" id="{2CDC1A94-85FE-0B67-DDE2-77B5DE96274D}"/>
              </a:ext>
            </a:extLst>
          </p:cNvPr>
          <p:cNvSpPr txBox="1"/>
          <p:nvPr/>
        </p:nvSpPr>
        <p:spPr>
          <a:xfrm>
            <a:off x="6934200" y="0"/>
            <a:ext cx="5257800" cy="6724918"/>
          </a:xfrm>
          <a:prstGeom prst="rect">
            <a:avLst/>
          </a:prstGeom>
          <a:noFill/>
        </p:spPr>
        <p:txBody>
          <a:bodyPr wrap="square">
            <a:spAutoFit/>
          </a:bodyPr>
          <a:lstStyle/>
          <a:p>
            <a:pPr algn="l">
              <a:spcAft>
                <a:spcPts val="1200"/>
              </a:spcAft>
              <a:buNone/>
            </a:pPr>
            <a:r>
              <a:rPr lang="en-US" sz="1100" b="1" i="0" dirty="0">
                <a:solidFill>
                  <a:srgbClr val="000000"/>
                </a:solidFill>
                <a:effectLst/>
                <a:latin typeface="-apple-system"/>
              </a:rPr>
              <a:t>Project Description</a:t>
            </a:r>
            <a:br>
              <a:rPr lang="en-US" sz="1100" b="1" i="0" dirty="0">
                <a:solidFill>
                  <a:srgbClr val="000000"/>
                </a:solidFill>
                <a:effectLst/>
                <a:latin typeface="-apple-system"/>
              </a:rPr>
            </a:br>
            <a:r>
              <a:rPr lang="en-US" sz="1100" b="0" i="0" dirty="0">
                <a:solidFill>
                  <a:srgbClr val="000000"/>
                </a:solidFill>
                <a:effectLst/>
                <a:latin typeface="-apple-system"/>
              </a:rPr>
              <a:t>This is an app to count that lets you press 8 buttons to count in 8 categories</a:t>
            </a:r>
            <a:br>
              <a:rPr lang="en-US" sz="1100" b="0" i="0" dirty="0">
                <a:solidFill>
                  <a:srgbClr val="000000"/>
                </a:solidFill>
                <a:effectLst/>
                <a:latin typeface="-apple-system"/>
              </a:rPr>
            </a:br>
            <a:br>
              <a:rPr lang="en-US" sz="1100" b="0" i="0" dirty="0">
                <a:solidFill>
                  <a:srgbClr val="000000"/>
                </a:solidFill>
                <a:effectLst/>
                <a:latin typeface="-apple-system"/>
              </a:rPr>
            </a:br>
            <a:r>
              <a:rPr lang="en-US" sz="1100" b="1" i="0" dirty="0">
                <a:solidFill>
                  <a:srgbClr val="000000"/>
                </a:solidFill>
                <a:effectLst/>
                <a:latin typeface="-apple-system"/>
              </a:rPr>
              <a:t>Technologies</a:t>
            </a:r>
            <a:br>
              <a:rPr lang="en-US" sz="1100" b="0" i="0" dirty="0">
                <a:solidFill>
                  <a:srgbClr val="000000"/>
                </a:solidFill>
                <a:effectLst/>
                <a:latin typeface="-apple-system"/>
              </a:rPr>
            </a:br>
            <a:r>
              <a:rPr lang="en-US" sz="1100" b="0" i="0" dirty="0">
                <a:solidFill>
                  <a:srgbClr val="000000"/>
                </a:solidFill>
                <a:effectLst/>
                <a:latin typeface="-apple-system"/>
              </a:rPr>
              <a:t>Single-page app with no backend that runs completely on the frontend in JS/TS. It's designed to run on a phone.</a:t>
            </a:r>
            <a:br>
              <a:rPr lang="en-US" sz="1100" b="0" i="0" dirty="0">
                <a:solidFill>
                  <a:srgbClr val="000000"/>
                </a:solidFill>
                <a:effectLst/>
                <a:latin typeface="-apple-system"/>
              </a:rPr>
            </a:br>
            <a:br>
              <a:rPr lang="en-US" sz="1100" b="1" i="0" dirty="0">
                <a:solidFill>
                  <a:srgbClr val="000000"/>
                </a:solidFill>
                <a:effectLst/>
                <a:latin typeface="-apple-system"/>
              </a:rPr>
            </a:br>
            <a:r>
              <a:rPr lang="en-US" sz="1100" b="1" i="0" dirty="0">
                <a:solidFill>
                  <a:srgbClr val="000000"/>
                </a:solidFill>
                <a:effectLst/>
                <a:latin typeface="-apple-system"/>
              </a:rPr>
              <a:t>Main Page</a:t>
            </a:r>
            <a:br>
              <a:rPr lang="en-US" sz="1100" b="1" i="0" dirty="0">
                <a:solidFill>
                  <a:srgbClr val="000000"/>
                </a:solidFill>
                <a:effectLst/>
                <a:latin typeface="-apple-system"/>
              </a:rPr>
            </a:br>
            <a:r>
              <a:rPr lang="en-US" sz="1100" b="0" i="0" dirty="0">
                <a:solidFill>
                  <a:srgbClr val="000000"/>
                </a:solidFill>
                <a:effectLst/>
                <a:latin typeface="-apple-system"/>
              </a:rPr>
              <a:t>9 buttons in a grid </a:t>
            </a:r>
            <a:br>
              <a:rPr lang="en-US" sz="1100" dirty="0">
                <a:solidFill>
                  <a:srgbClr val="000000"/>
                </a:solidFill>
                <a:latin typeface="-apple-system"/>
              </a:rPr>
            </a:br>
            <a:r>
              <a:rPr lang="en-US" sz="1100" b="0" i="0" dirty="0">
                <a:solidFill>
                  <a:srgbClr val="000000"/>
                </a:solidFill>
                <a:effectLst/>
                <a:latin typeface="-apple-system"/>
              </a:rPr>
              <a:t>1 2 3</a:t>
            </a:r>
            <a:br>
              <a:rPr lang="en-US" sz="1100" b="0" i="0" dirty="0">
                <a:solidFill>
                  <a:srgbClr val="000000"/>
                </a:solidFill>
                <a:effectLst/>
                <a:latin typeface="-apple-system"/>
              </a:rPr>
            </a:br>
            <a:r>
              <a:rPr lang="en-US" sz="1100" b="0" i="0" dirty="0">
                <a:solidFill>
                  <a:srgbClr val="000000"/>
                </a:solidFill>
                <a:effectLst/>
                <a:latin typeface="-apple-system"/>
              </a:rPr>
              <a:t>4 5 6</a:t>
            </a:r>
            <a:br>
              <a:rPr lang="en-US" sz="1100" b="0" i="0" dirty="0">
                <a:solidFill>
                  <a:srgbClr val="000000"/>
                </a:solidFill>
                <a:effectLst/>
                <a:latin typeface="-apple-system"/>
              </a:rPr>
            </a:br>
            <a:r>
              <a:rPr lang="en-US" sz="1100" b="0" i="0" dirty="0">
                <a:solidFill>
                  <a:srgbClr val="000000"/>
                </a:solidFill>
                <a:effectLst/>
                <a:latin typeface="-apple-system"/>
              </a:rPr>
              <a:t>7 8 9</a:t>
            </a:r>
            <a:br>
              <a:rPr lang="en-US" sz="1100" b="0" i="0" dirty="0">
                <a:solidFill>
                  <a:srgbClr val="000000"/>
                </a:solidFill>
                <a:effectLst/>
                <a:latin typeface="-apple-system"/>
              </a:rPr>
            </a:br>
            <a:r>
              <a:rPr lang="en-US" sz="1100" b="0" i="0" dirty="0">
                <a:solidFill>
                  <a:srgbClr val="000000"/>
                </a:solidFill>
                <a:effectLst/>
                <a:latin typeface="-apple-system"/>
              </a:rPr>
              <a:t>All buttons except for the configuration contain a count</a:t>
            </a:r>
            <a:br>
              <a:rPr lang="en-US" sz="1100" b="0" i="0" dirty="0">
                <a:solidFill>
                  <a:srgbClr val="000000"/>
                </a:solidFill>
                <a:effectLst/>
                <a:latin typeface="-apple-system"/>
              </a:rPr>
            </a:br>
            <a:br>
              <a:rPr lang="en-US" sz="1100" b="0" i="0" dirty="0">
                <a:solidFill>
                  <a:srgbClr val="000000"/>
                </a:solidFill>
                <a:effectLst/>
                <a:latin typeface="-apple-system"/>
              </a:rPr>
            </a:br>
            <a:r>
              <a:rPr lang="en-US" sz="1100" b="1" i="0" dirty="0">
                <a:solidFill>
                  <a:srgbClr val="000000"/>
                </a:solidFill>
                <a:effectLst/>
                <a:latin typeface="-apple-system"/>
              </a:rPr>
              <a:t>Button Descriptions</a:t>
            </a:r>
          </a:p>
          <a:p>
            <a:pPr algn="l">
              <a:buFont typeface="+mj-lt"/>
              <a:buAutoNum type="arabicPeriod"/>
            </a:pPr>
            <a:r>
              <a:rPr lang="en-US" sz="1100" b="0" i="0" dirty="0">
                <a:solidFill>
                  <a:srgbClr val="000000"/>
                </a:solidFill>
                <a:effectLst/>
                <a:latin typeface="-apple-system"/>
              </a:rPr>
              <a:t>LP (labeled praise)</a:t>
            </a:r>
          </a:p>
          <a:p>
            <a:pPr algn="l">
              <a:buFont typeface="+mj-lt"/>
              <a:buAutoNum type="arabicPeriod"/>
            </a:pPr>
            <a:r>
              <a:rPr lang="en-US" sz="1100" b="0" i="0" dirty="0">
                <a:solidFill>
                  <a:srgbClr val="000000"/>
                </a:solidFill>
                <a:effectLst/>
                <a:latin typeface="-apple-system"/>
              </a:rPr>
              <a:t>RF (reflect kid)</a:t>
            </a:r>
          </a:p>
          <a:p>
            <a:pPr algn="l">
              <a:buFont typeface="+mj-lt"/>
              <a:buAutoNum type="arabicPeriod"/>
            </a:pPr>
            <a:r>
              <a:rPr lang="en-US" sz="1100" b="0" i="0" dirty="0">
                <a:solidFill>
                  <a:srgbClr val="000000"/>
                </a:solidFill>
                <a:effectLst/>
                <a:latin typeface="-apple-system"/>
              </a:rPr>
              <a:t>BD (behavior description)</a:t>
            </a:r>
          </a:p>
          <a:p>
            <a:pPr algn="l">
              <a:buFont typeface="+mj-lt"/>
              <a:buAutoNum type="arabicPeriod"/>
            </a:pPr>
            <a:r>
              <a:rPr lang="en-US" sz="1100" b="0" i="0" dirty="0">
                <a:solidFill>
                  <a:srgbClr val="000000"/>
                </a:solidFill>
                <a:effectLst/>
                <a:latin typeface="-apple-system"/>
              </a:rPr>
              <a:t>TA (talk)</a:t>
            </a:r>
          </a:p>
          <a:p>
            <a:pPr algn="l">
              <a:buFont typeface="+mj-lt"/>
              <a:buAutoNum type="arabicPeriod"/>
            </a:pPr>
            <a:r>
              <a:rPr lang="en-US" sz="1100" dirty="0">
                <a:solidFill>
                  <a:srgbClr val="000000"/>
                </a:solidFill>
                <a:latin typeface="-apple-system"/>
              </a:rPr>
              <a:t> Config</a:t>
            </a:r>
            <a:endParaRPr lang="en-US" sz="1100" b="0" i="0" dirty="0">
              <a:solidFill>
                <a:srgbClr val="000000"/>
              </a:solidFill>
              <a:effectLst/>
              <a:latin typeface="-apple-system"/>
            </a:endParaRPr>
          </a:p>
          <a:p>
            <a:pPr algn="l">
              <a:buFont typeface="+mj-lt"/>
              <a:buAutoNum type="arabicPeriod"/>
            </a:pPr>
            <a:r>
              <a:rPr lang="en-US" sz="1100" b="0" i="0" dirty="0">
                <a:solidFill>
                  <a:srgbClr val="000000"/>
                </a:solidFill>
                <a:effectLst/>
                <a:latin typeface="-apple-system"/>
              </a:rPr>
              <a:t>UP (unlabeled praise)</a:t>
            </a:r>
          </a:p>
          <a:p>
            <a:pPr algn="l">
              <a:buFont typeface="+mj-lt"/>
              <a:buAutoNum type="arabicPeriod"/>
            </a:pPr>
            <a:r>
              <a:rPr lang="en-US" sz="1100" b="0" i="0" dirty="0">
                <a:solidFill>
                  <a:srgbClr val="000000"/>
                </a:solidFill>
                <a:effectLst/>
                <a:latin typeface="-apple-system"/>
              </a:rPr>
              <a:t>NTA (criticism)</a:t>
            </a:r>
          </a:p>
          <a:p>
            <a:pPr algn="l">
              <a:buFont typeface="+mj-lt"/>
              <a:buAutoNum type="arabicPeriod"/>
            </a:pPr>
            <a:r>
              <a:rPr lang="en-US" sz="1100" b="0" i="0" dirty="0">
                <a:solidFill>
                  <a:srgbClr val="000000"/>
                </a:solidFill>
                <a:effectLst/>
                <a:latin typeface="-apple-system"/>
              </a:rPr>
              <a:t>QU (question)</a:t>
            </a:r>
          </a:p>
          <a:p>
            <a:pPr algn="l">
              <a:buFont typeface="+mj-lt"/>
              <a:buAutoNum type="arabicPeriod"/>
            </a:pPr>
            <a:r>
              <a:rPr lang="en-US" sz="1100" b="0" i="0" dirty="0">
                <a:solidFill>
                  <a:srgbClr val="000000"/>
                </a:solidFill>
                <a:effectLst/>
                <a:latin typeface="-apple-system"/>
              </a:rPr>
              <a:t>CA (command) The config button is slightly smaller than the others.</a:t>
            </a:r>
          </a:p>
          <a:p>
            <a:pPr algn="l">
              <a:spcBef>
                <a:spcPts val="1800"/>
              </a:spcBef>
              <a:spcAft>
                <a:spcPts val="1200"/>
              </a:spcAft>
              <a:buNone/>
            </a:pPr>
            <a:r>
              <a:rPr lang="en-US" sz="1100" b="1" i="0" dirty="0">
                <a:solidFill>
                  <a:srgbClr val="000000"/>
                </a:solidFill>
                <a:effectLst/>
                <a:latin typeface="-apple-system"/>
              </a:rPr>
              <a:t>Config Button</a:t>
            </a:r>
            <a:br>
              <a:rPr lang="en-US" sz="1100" b="1" i="0" dirty="0">
                <a:solidFill>
                  <a:srgbClr val="000000"/>
                </a:solidFill>
                <a:effectLst/>
                <a:latin typeface="-apple-system"/>
              </a:rPr>
            </a:br>
            <a:r>
              <a:rPr lang="en-US" sz="1100" b="0" i="0" dirty="0">
                <a:solidFill>
                  <a:srgbClr val="000000"/>
                </a:solidFill>
                <a:effectLst/>
                <a:latin typeface="-apple-system"/>
              </a:rPr>
              <a:t>The config button will pop up a screen on top of the screen with other less used buttons. The four buttons are:</a:t>
            </a:r>
          </a:p>
          <a:p>
            <a:pPr algn="l">
              <a:buFont typeface="Arial" panose="020B0604020202020204" pitchFamily="34" charset="0"/>
              <a:buChar char="•"/>
            </a:pPr>
            <a:r>
              <a:rPr lang="en-US" sz="1100" b="0" i="0" dirty="0">
                <a:solidFill>
                  <a:srgbClr val="000000"/>
                </a:solidFill>
                <a:effectLst/>
                <a:latin typeface="-apple-system"/>
              </a:rPr>
              <a:t> return</a:t>
            </a:r>
          </a:p>
          <a:p>
            <a:pPr algn="l">
              <a:buFont typeface="Arial" panose="020B0604020202020204" pitchFamily="34" charset="0"/>
              <a:buChar char="•"/>
            </a:pPr>
            <a:r>
              <a:rPr lang="en-US" sz="1100" b="0" i="0" dirty="0">
                <a:solidFill>
                  <a:srgbClr val="000000"/>
                </a:solidFill>
                <a:effectLst/>
                <a:latin typeface="-apple-system"/>
              </a:rPr>
              <a:t> undo last action</a:t>
            </a:r>
          </a:p>
          <a:p>
            <a:pPr algn="l">
              <a:buFont typeface="Arial" panose="020B0604020202020204" pitchFamily="34" charset="0"/>
              <a:buChar char="•"/>
            </a:pPr>
            <a:r>
              <a:rPr lang="en-US" sz="1100" b="0" i="0" dirty="0">
                <a:solidFill>
                  <a:srgbClr val="000000"/>
                </a:solidFill>
                <a:effectLst/>
                <a:latin typeface="-apple-system"/>
              </a:rPr>
              <a:t> cancel evaluation</a:t>
            </a:r>
          </a:p>
          <a:p>
            <a:pPr algn="l">
              <a:buFont typeface="Arial" panose="020B0604020202020204" pitchFamily="34" charset="0"/>
              <a:buChar char="•"/>
            </a:pPr>
            <a:r>
              <a:rPr lang="en-US" sz="1100" b="0" i="0" dirty="0">
                <a:solidFill>
                  <a:srgbClr val="000000"/>
                </a:solidFill>
                <a:effectLst/>
                <a:latin typeface="-apple-system"/>
              </a:rPr>
              <a:t> finish evaluation When you hit finish evaluation, it gives you a list of the numbers next to the labels (counts).</a:t>
            </a:r>
            <a:br>
              <a:rPr lang="en-US" sz="1100" b="0" i="0" dirty="0">
                <a:solidFill>
                  <a:srgbClr val="000000"/>
                </a:solidFill>
                <a:effectLst/>
                <a:latin typeface="-apple-system"/>
              </a:rPr>
            </a:br>
            <a:br>
              <a:rPr lang="en-US" sz="1100" b="0" i="0" dirty="0">
                <a:solidFill>
                  <a:srgbClr val="000000"/>
                </a:solidFill>
                <a:effectLst/>
                <a:latin typeface="-apple-system"/>
              </a:rPr>
            </a:br>
            <a:r>
              <a:rPr lang="en-US" sz="1100" b="1" i="0" dirty="0">
                <a:solidFill>
                  <a:srgbClr val="000000"/>
                </a:solidFill>
                <a:effectLst/>
                <a:latin typeface="-apple-system"/>
              </a:rPr>
              <a:t>Serving</a:t>
            </a:r>
            <a:br>
              <a:rPr lang="en-US" sz="1100" b="1" i="0" dirty="0">
                <a:solidFill>
                  <a:srgbClr val="000000"/>
                </a:solidFill>
                <a:effectLst/>
                <a:latin typeface="-apple-system"/>
              </a:rPr>
            </a:br>
            <a:r>
              <a:rPr lang="en-US" sz="1100" b="0" i="0" dirty="0">
                <a:solidFill>
                  <a:srgbClr val="000000"/>
                </a:solidFill>
                <a:effectLst/>
                <a:latin typeface="-apple-system"/>
              </a:rPr>
              <a:t>To serve this local, we will use some technology (Claude please fill this in and draw my attention to you doing it) To serve it globally, it will be a </a:t>
            </a:r>
            <a:r>
              <a:rPr lang="en-US" sz="1100" b="0" i="0" dirty="0" err="1">
                <a:solidFill>
                  <a:srgbClr val="000000"/>
                </a:solidFill>
                <a:effectLst/>
                <a:latin typeface="-apple-system"/>
              </a:rPr>
              <a:t>github</a:t>
            </a:r>
            <a:r>
              <a:rPr lang="en-US" sz="1100" b="0" i="0" dirty="0">
                <a:solidFill>
                  <a:srgbClr val="000000"/>
                </a:solidFill>
                <a:effectLst/>
                <a:latin typeface="-apple-system"/>
              </a:rPr>
              <a:t> pages</a:t>
            </a:r>
          </a:p>
        </p:txBody>
      </p:sp>
    </p:spTree>
    <p:extLst>
      <p:ext uri="{BB962C8B-B14F-4D97-AF65-F5344CB8AC3E}">
        <p14:creationId xmlns:p14="http://schemas.microsoft.com/office/powerpoint/2010/main" val="1027688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D86BF8E-4767-2A77-9569-73A362844FE0}"/>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t"/>
          <a:lstStyle/>
          <a:p>
            <a:r>
              <a:rPr lang="en-US" dirty="0"/>
              <a:t>&gt; </a:t>
            </a:r>
            <a:r>
              <a:rPr lang="en-US" dirty="0" err="1"/>
              <a:t>claude</a:t>
            </a:r>
            <a:r>
              <a:rPr lang="en-US" dirty="0"/>
              <a:t> –-dangerously-skip-permissions</a:t>
            </a:r>
          </a:p>
        </p:txBody>
      </p:sp>
    </p:spTree>
    <p:extLst>
      <p:ext uri="{BB962C8B-B14F-4D97-AF65-F5344CB8AC3E}">
        <p14:creationId xmlns:p14="http://schemas.microsoft.com/office/powerpoint/2010/main" val="414527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 screen&#10;&#10;AI-generated content may be incorrect.">
            <a:extLst>
              <a:ext uri="{FF2B5EF4-FFF2-40B4-BE49-F238E27FC236}">
                <a16:creationId xmlns:a16="http://schemas.microsoft.com/office/drawing/2014/main" id="{854FE161-D9A2-5DA2-6030-8C76DF2DC419}"/>
              </a:ext>
            </a:extLst>
          </p:cNvPr>
          <p:cNvPicPr>
            <a:picLocks noChangeAspect="1"/>
          </p:cNvPicPr>
          <p:nvPr/>
        </p:nvPicPr>
        <p:blipFill>
          <a:blip r:embed="rId2"/>
          <a:stretch>
            <a:fillRect/>
          </a:stretch>
        </p:blipFill>
        <p:spPr>
          <a:xfrm>
            <a:off x="0" y="0"/>
            <a:ext cx="12192000" cy="73885360"/>
          </a:xfrm>
          <a:prstGeom prst="rect">
            <a:avLst/>
          </a:prstGeom>
        </p:spPr>
      </p:pic>
      <p:sp>
        <p:nvSpPr>
          <p:cNvPr id="6" name="Rectangle 5">
            <a:extLst>
              <a:ext uri="{FF2B5EF4-FFF2-40B4-BE49-F238E27FC236}">
                <a16:creationId xmlns:a16="http://schemas.microsoft.com/office/drawing/2014/main" id="{91F65160-1CE9-BECE-7F93-366FB7A2666A}"/>
              </a:ext>
            </a:extLst>
          </p:cNvPr>
          <p:cNvSpPr/>
          <p:nvPr/>
        </p:nvSpPr>
        <p:spPr>
          <a:xfrm>
            <a:off x="0" y="1937657"/>
            <a:ext cx="12192000" cy="5508172"/>
          </a:xfrm>
          <a:prstGeom prst="rect">
            <a:avLst/>
          </a:prstGeom>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348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8C06BC-23AD-CFB5-0C5D-B9F5C860DA7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D0F6AC8-2AF4-ED2B-6BEE-93569C0B80C3}"/>
              </a:ext>
            </a:extLst>
          </p:cNvPr>
          <p:cNvSpPr txBox="1"/>
          <p:nvPr/>
        </p:nvSpPr>
        <p:spPr>
          <a:xfrm>
            <a:off x="3724100" y="3044279"/>
            <a:ext cx="4832071" cy="769441"/>
          </a:xfrm>
          <a:prstGeom prst="rect">
            <a:avLst/>
          </a:prstGeom>
          <a:noFill/>
        </p:spPr>
        <p:txBody>
          <a:bodyPr wrap="square" rtlCol="0">
            <a:spAutoFit/>
          </a:bodyPr>
          <a:lstStyle/>
          <a:p>
            <a:pPr algn="ctr"/>
            <a:r>
              <a:rPr lang="en-US" sz="4400" dirty="0"/>
              <a:t>AI Defaults</a:t>
            </a:r>
          </a:p>
        </p:txBody>
      </p:sp>
      <p:cxnSp>
        <p:nvCxnSpPr>
          <p:cNvPr id="4" name="Straight Connector 3">
            <a:extLst>
              <a:ext uri="{FF2B5EF4-FFF2-40B4-BE49-F238E27FC236}">
                <a16:creationId xmlns:a16="http://schemas.microsoft.com/office/drawing/2014/main" id="{A727BC66-F0F6-60A3-D55F-6CC2CB432F65}"/>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AB4A8982-ED78-22A1-992C-0C3727F70C72}"/>
              </a:ext>
            </a:extLst>
          </p:cNvPr>
          <p:cNvCxnSpPr/>
          <p:nvPr/>
        </p:nvCxnSpPr>
        <p:spPr>
          <a:xfrm>
            <a:off x="-1" y="4177645"/>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15B7DE01-D62E-E907-C62E-EB7541E7BAE7}"/>
              </a:ext>
            </a:extLst>
          </p:cNvPr>
          <p:cNvSpPr txBox="1"/>
          <p:nvPr/>
        </p:nvSpPr>
        <p:spPr>
          <a:xfrm>
            <a:off x="2245663" y="2168413"/>
            <a:ext cx="747320" cy="461665"/>
          </a:xfrm>
          <a:prstGeom prst="rect">
            <a:avLst/>
          </a:prstGeom>
          <a:noFill/>
        </p:spPr>
        <p:txBody>
          <a:bodyPr wrap="none" rtlCol="0">
            <a:spAutoFit/>
          </a:bodyPr>
          <a:lstStyle/>
          <a:p>
            <a:r>
              <a:rPr lang="en-US" sz="2400" dirty="0">
                <a:latin typeface="Freestyle Script" panose="030804020302050B0404" pitchFamily="66" charset="77"/>
                <a:cs typeface="Charmonman" pitchFamily="2" charset="-34"/>
              </a:rPr>
              <a:t>concept</a:t>
            </a:r>
          </a:p>
        </p:txBody>
      </p:sp>
    </p:spTree>
    <p:extLst>
      <p:ext uri="{BB962C8B-B14F-4D97-AF65-F5344CB8AC3E}">
        <p14:creationId xmlns:p14="http://schemas.microsoft.com/office/powerpoint/2010/main" val="1272398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799</TotalTime>
  <Words>1090</Words>
  <Application>Microsoft Macintosh PowerPoint</Application>
  <PresentationFormat>Widescreen</PresentationFormat>
  <Paragraphs>100</Paragraphs>
  <Slides>34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-apple-system</vt:lpstr>
      <vt:lpstr>Aptos</vt:lpstr>
      <vt:lpstr>Aptos Display</vt:lpstr>
      <vt:lpstr>Arial</vt:lpstr>
      <vt:lpstr>Fira Code</vt:lpstr>
      <vt:lpstr>Freestyle Script</vt:lpstr>
      <vt:lpstr>Office Theme</vt:lpstr>
      <vt:lpstr>Hack-a-thon  for good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Falco, Llewellyn</dc:creator>
  <cp:lastModifiedBy>Llewellyn Falco</cp:lastModifiedBy>
  <cp:revision>9</cp:revision>
  <dcterms:created xsi:type="dcterms:W3CDTF">2025-09-01T02:09:07Z</dcterms:created>
  <dcterms:modified xsi:type="dcterms:W3CDTF">2025-09-01T17:03:12Z</dcterms:modified>
</cp:coreProperties>
</file>

<file path=docProps/thumbnail.jpeg>
</file>